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91" r:id="rId3"/>
    <p:sldId id="292" r:id="rId4"/>
    <p:sldId id="261" r:id="rId5"/>
    <p:sldId id="262" r:id="rId6"/>
    <p:sldId id="263" r:id="rId7"/>
    <p:sldId id="287" r:id="rId8"/>
    <p:sldId id="288" r:id="rId9"/>
    <p:sldId id="271" r:id="rId10"/>
    <p:sldId id="272" r:id="rId11"/>
    <p:sldId id="273" r:id="rId12"/>
    <p:sldId id="274" r:id="rId13"/>
    <p:sldId id="275" r:id="rId14"/>
    <p:sldId id="278" r:id="rId15"/>
    <p:sldId id="279" r:id="rId16"/>
    <p:sldId id="282" r:id="rId17"/>
    <p:sldId id="283" r:id="rId18"/>
    <p:sldId id="284" r:id="rId1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82"/>
    <a:srgbClr val="6BA1F6"/>
    <a:srgbClr val="97BC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6B3798-F941-F449-9971-B5AD90EF69CD}" v="2766" dt="2022-06-06T23:28:04.073"/>
  </p1510:revLst>
</p1510:revInfo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Stile medio 1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Stile con tema 2 - Color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51"/>
    <p:restoredTop sz="91298"/>
  </p:normalViewPr>
  <p:slideViewPr>
    <p:cSldViewPr snapToGrid="0" snapToObjects="1">
      <p:cViewPr varScale="1">
        <p:scale>
          <a:sx n="103" d="100"/>
          <a:sy n="103" d="100"/>
        </p:scale>
        <p:origin x="9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AB93892E-F32C-6868-54AF-B012DC10C3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0FB4CFD-C991-991C-2CBC-214572D223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9966D1-7241-5846-BE53-7BE7B85B8DE4}" type="datetimeFigureOut">
              <a:rPr lang="en-US" smtClean="0"/>
              <a:t>6/7/22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E046145-EC54-9600-3AFA-35525027BA8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EEE4FF1-C6DA-B6AD-E331-97F6DA6BEF5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FDF10A-2E12-B74E-AF36-FF2F8E2D1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314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E31490-6741-8641-BD2F-E634DA4AEF6E}" type="datetimeFigureOut">
              <a:rPr lang="en-US" smtClean="0"/>
              <a:t>6/7/22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3E47B1-AF15-B14A-8AAA-F8AF8CFE166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9421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E47B1-AF15-B14A-8AAA-F8AF8CFE16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932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E47B1-AF15-B14A-8AAA-F8AF8CFE16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5611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E47B1-AF15-B14A-8AAA-F8AF8CFE16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215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E47B1-AF15-B14A-8AAA-F8AF8CFE16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98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E47B1-AF15-B14A-8AAA-F8AF8CFE16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71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E47B1-AF15-B14A-8AAA-F8AF8CFE16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6633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E47B1-AF15-B14A-8AAA-F8AF8CFE16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657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E47B1-AF15-B14A-8AAA-F8AF8CFE16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92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E47B1-AF15-B14A-8AAA-F8AF8CFE16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127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E47B1-AF15-B14A-8AAA-F8AF8CFE16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973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E47B1-AF15-B14A-8AAA-F8AF8CFE16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679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E47B1-AF15-B14A-8AAA-F8AF8CFE16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99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E47B1-AF15-B14A-8AAA-F8AF8CFE16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28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E47B1-AF15-B14A-8AAA-F8AF8CFE16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491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E47B1-AF15-B14A-8AAA-F8AF8CFE16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682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E47B1-AF15-B14A-8AAA-F8AF8CFE16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90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E47B1-AF15-B14A-8AAA-F8AF8CFE16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831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E47B1-AF15-B14A-8AAA-F8AF8CFE16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31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6C1D5C-15AE-4AD6-E9AA-EE687092A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F6640A2-04AF-4192-7F7D-C2D16F460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10CAB48-040A-02DC-B9D4-21F91D6AE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Andrea Ierardi</a:t>
            </a:r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0FCCF7-4DA6-8220-7231-45FF2A13E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Andrea Ierardi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D9D63FB-0553-81AB-AAB6-B3C501B0C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9EAA-A109-7F46-AD23-F80BC68705B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26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99000"/>
    </mc:Choice>
    <mc:Fallback xmlns="">
      <p:transition spd="slow" advTm="86399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271EF1-6903-339C-6944-6BB490F51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60727D8-9973-5A17-1D3E-2D99226B94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D74C4DA-BA54-B044-422D-0F8C81CA1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Andrea Ierardi</a:t>
            </a:r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19BFCF8-5542-94EB-C6C7-F8FB3DF4C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Andrea Ierardi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D528545-9F45-01AF-D5D0-692FD69AA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9EAA-A109-7F46-AD23-F80BC68705B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93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99000"/>
    </mc:Choice>
    <mc:Fallback xmlns="">
      <p:transition spd="slow" advTm="86399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7D9D89AA-227A-88C1-A116-9B043301B0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7EADFEB-3B88-2E87-EB12-B1DD964F95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3FC628A-BDA7-2DC3-4B13-7E9BE33EC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Andrea Ierardi</a:t>
            </a:r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67FC013-AC17-6763-9327-86860455A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Andrea Ierardi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CCF6A1-3812-4814-DAC8-68935093B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9EAA-A109-7F46-AD23-F80BC68705B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9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99000"/>
    </mc:Choice>
    <mc:Fallback xmlns="">
      <p:transition spd="slow" advTm="86399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6F0740-4D24-841D-708E-B89A59B59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CD34DE6-9E07-ACB5-C4CC-581A8ED3C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508AEE5-B8EF-E354-77FD-35EE16BDE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Andrea Ierardi</a:t>
            </a:r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C553ABB-8D84-2F70-4BBA-B15E9C44A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Andrea Ierardi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73DF2CA-85A7-2B94-4F82-6231FAD57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9EAA-A109-7F46-AD23-F80BC68705B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9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99000"/>
    </mc:Choice>
    <mc:Fallback xmlns="">
      <p:transition spd="slow" advTm="86399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C9C9F3-BD4F-83BF-2F12-CE8ABC362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89CA5B0-48A1-9066-34AC-76E40B726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EE74EA-1EA8-D0D8-806B-EDC549CE0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Andrea Ierardi</a:t>
            </a:r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B0AE00-6AC4-50BA-285C-7668D5BBB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Andrea Ierardi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5D5A2CB-221F-DE85-22A7-23FF5E69D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9EAA-A109-7F46-AD23-F80BC68705B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6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99000"/>
    </mc:Choice>
    <mc:Fallback xmlns="">
      <p:transition spd="slow" advTm="86399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A86676-9B9F-74D1-4697-CC56ED566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E61CC3B-FDED-EEA8-7F0C-F614D8FB50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8C8F358-91DE-54C2-3DE3-CF68718738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A51E0B7-86C5-F2E8-67B0-479B60642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Andrea Ierardi</a:t>
            </a:r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98FF3DD-9402-A6F3-F73D-929EA3CF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Andrea Ierardi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2266C69-4E9F-EC04-21E1-9F4F96204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9EAA-A109-7F46-AD23-F80BC68705B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75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99000"/>
    </mc:Choice>
    <mc:Fallback xmlns="">
      <p:transition spd="slow" advTm="86399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052F7D-07B6-8303-7FE7-DF65E00F5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3BB971E-A38C-BCE4-D848-F5461F7BF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A63F891-50DB-52CA-1078-7BE04A58B8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61DBFA0-C87D-E0F1-08B5-CC10BBBA9A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C412BD9-236B-2BFC-171E-731AA0D815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2E5B095-132B-537A-262C-14C000B3D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Andrea Ierardi</a:t>
            </a:r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A83E823-D5A0-1DD2-1B4B-E7BA3D71B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Andrea Ierardi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5CBED80-CEDE-A5B8-144E-845BAEC26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9EAA-A109-7F46-AD23-F80BC68705B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9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99000"/>
    </mc:Choice>
    <mc:Fallback xmlns="">
      <p:transition spd="slow" advTm="86399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097DB0-7B35-F036-1BD1-9DA497E2E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0255712-65E1-45F9-E6F1-BFC1AF520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Andrea Ierardi</a:t>
            </a:r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BB1185A-8ACE-97B7-6BD7-F6FC6A9C5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Andrea Ierardi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2C53BE7-7941-B55C-D475-A01822CF0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9EAA-A109-7F46-AD23-F80BC68705B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36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99000"/>
    </mc:Choice>
    <mc:Fallback xmlns="">
      <p:transition spd="slow" advTm="86399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218151F-6ECD-BD90-0F8F-327323491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Andrea Ierardi</a:t>
            </a:r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DA2B62F-FDEF-1687-D934-B66246BD3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Andrea Ierardi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70A4DE2-E4C4-3B30-AB82-BFD083B12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9EAA-A109-7F46-AD23-F80BC68705B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13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99000"/>
    </mc:Choice>
    <mc:Fallback xmlns="">
      <p:transition spd="slow" advTm="86399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44AC2D-96E0-5E04-993D-D4DE32661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2A73D07-C73D-B556-80C4-D194C58AD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D14A874-29CB-1472-5587-3E52F4BF35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4E979BF-987D-78EA-517D-46D7C7301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Andrea Ierardi</a:t>
            </a:r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629DA01-98EA-69DE-560D-E988F4A6C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Andrea Ierardi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0DB5F12-D9D6-5178-584A-61F7A89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9EAA-A109-7F46-AD23-F80BC68705B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1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99000"/>
    </mc:Choice>
    <mc:Fallback xmlns="">
      <p:transition spd="slow" advTm="86399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761150-7654-A567-50E2-1E5D3C8C0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E8513D2-E903-3880-9237-32B08D44FA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F45F2C3-9A30-D464-EC53-A060819E04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E6EA1EA-2429-0FFA-5987-DE0522B4D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Andrea Ierardi</a:t>
            </a:r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1CAC572-AF07-E380-3BA9-9775A0141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Andrea Ierardi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2584174-FF20-4A27-8BDF-47C86D4B1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9EAA-A109-7F46-AD23-F80BC68705B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07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99000"/>
    </mc:Choice>
    <mc:Fallback xmlns="">
      <p:transition spd="slow" advTm="86399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38A693A-68A3-0475-5B72-F999DCF5F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4966D12-FBAC-FD29-103A-FDF2FC58D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6659A64-4D43-5521-835D-538D699841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Andrea Ierardi</a:t>
            </a:r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0122C35-2DC3-B2A8-06C8-ABF6E861B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Andrea Ierardi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BE82E20-CF99-A91E-DEE7-F803216466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49EAA-A109-7F46-AD23-F80BC68705B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711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86399000"/>
    </mc:Choice>
    <mc:Fallback xmlns="">
      <p:transition spd="slow" advTm="86399000"/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sv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.sv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7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9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solidFill>
            <a:schemeClr val="bg1"/>
          </a:solidFill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6" name="Rectangle: Rounded Corners 11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E89A941D-3299-789B-31FF-71A8E5C647DC}"/>
              </a:ext>
            </a:extLst>
          </p:cNvPr>
          <p:cNvSpPr/>
          <p:nvPr/>
        </p:nvSpPr>
        <p:spPr>
          <a:xfrm>
            <a:off x="2332006" y="3907703"/>
            <a:ext cx="7461218" cy="685800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F8CEE61-8A98-391B-BE70-4FB625E5EB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2006" y="3962400"/>
            <a:ext cx="7527988" cy="581025"/>
          </a:xfrm>
        </p:spPr>
        <p:txBody>
          <a:bodyPr anchor="ctr">
            <a:noAutofit/>
          </a:bodyPr>
          <a:lstStyle/>
          <a:p>
            <a:r>
              <a:rPr lang="it-IT" sz="2000" dirty="0">
                <a:solidFill>
                  <a:srgbClr val="FFFFFF"/>
                </a:solidFill>
              </a:rPr>
              <a:t>SOCIAL NETWORK ANALYSIS ON POST TRADE DATA: CENTRALITY, SCALE FREE BEHAVIOR AND RESILIENCY OF THE NETWORKS OVER TIME </a:t>
            </a:r>
          </a:p>
        </p:txBody>
      </p:sp>
      <p:pic>
        <p:nvPicPr>
          <p:cNvPr id="3075" name="Picture 3" descr="page1image49031120">
            <a:extLst>
              <a:ext uri="{FF2B5EF4-FFF2-40B4-BE49-F238E27FC236}">
                <a16:creationId xmlns:a16="http://schemas.microsoft.com/office/drawing/2014/main" id="{F980D6E6-EF7C-1A5F-F941-EB0F2FB2F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8"/>
          <a:stretch/>
        </p:blipFill>
        <p:spPr bwMode="auto">
          <a:xfrm>
            <a:off x="3970575" y="1244654"/>
            <a:ext cx="4250849" cy="187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CF5E2FC6-FC82-6DBC-32A9-1BDF53559516}"/>
              </a:ext>
            </a:extLst>
          </p:cNvPr>
          <p:cNvSpPr/>
          <p:nvPr/>
        </p:nvSpPr>
        <p:spPr>
          <a:xfrm>
            <a:off x="4253379" y="3291820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M.Sc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in Data Science and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Economics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4FF38D8-BF59-E3FA-DE0A-8321C7040F78}"/>
              </a:ext>
            </a:extLst>
          </p:cNvPr>
          <p:cNvSpPr/>
          <p:nvPr/>
        </p:nvSpPr>
        <p:spPr>
          <a:xfrm>
            <a:off x="1456944" y="492349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b="1" dirty="0">
                <a:solidFill>
                  <a:srgbClr val="004082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rPr>
              <a:t>Supervisor</a:t>
            </a:r>
            <a:r>
              <a:rPr lang="it-IT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rPr>
              <a:t>:</a:t>
            </a:r>
            <a:br>
              <a:rPr lang="it-IT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rPr>
            </a:br>
            <a:r>
              <a:rPr lang="it-IT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rPr>
              <a:t>Prof. Giancarlo MANZI </a:t>
            </a:r>
          </a:p>
          <a:p>
            <a:r>
              <a:rPr lang="it-IT" b="1" dirty="0" err="1">
                <a:solidFill>
                  <a:srgbClr val="004082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rPr>
              <a:t>External</a:t>
            </a:r>
            <a:r>
              <a:rPr lang="it-IT" b="1" dirty="0">
                <a:solidFill>
                  <a:srgbClr val="004082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rPr>
              <a:t> Co-Supervisor</a:t>
            </a:r>
            <a:r>
              <a:rPr lang="it-IT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rPr>
              <a:t>: </a:t>
            </a:r>
          </a:p>
          <a:p>
            <a:r>
              <a:rPr lang="it-IT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rPr>
              <a:t>Dr. Enrico PAPALINI 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4751DF0A-31C3-7E5C-D8B7-6091027BB3A9}"/>
              </a:ext>
            </a:extLst>
          </p:cNvPr>
          <p:cNvSpPr/>
          <p:nvPr/>
        </p:nvSpPr>
        <p:spPr>
          <a:xfrm>
            <a:off x="9091560" y="4927520"/>
            <a:ext cx="216597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rgbClr val="004082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rPr>
              <a:t>Candidate</a:t>
            </a:r>
            <a:r>
              <a:rPr lang="it-IT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rPr>
              <a:t>: </a:t>
            </a:r>
          </a:p>
          <a:p>
            <a:r>
              <a:rPr lang="it-IT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rPr>
              <a:t>Andrea IERARDI </a:t>
            </a:r>
          </a:p>
          <a:p>
            <a:r>
              <a:rPr lang="it-IT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rPr>
              <a:t>960188 </a:t>
            </a:r>
          </a:p>
        </p:txBody>
      </p:sp>
    </p:spTree>
    <p:extLst>
      <p:ext uri="{BB962C8B-B14F-4D97-AF65-F5344CB8AC3E}">
        <p14:creationId xmlns:p14="http://schemas.microsoft.com/office/powerpoint/2010/main" val="155682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2"/>
    </mc:Choice>
    <mc:Fallback xmlns="">
      <p:transition spd="slow" advTm="245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egnaposto contenuto 8">
            <a:extLst>
              <a:ext uri="{FF2B5EF4-FFF2-40B4-BE49-F238E27FC236}">
                <a16:creationId xmlns:a16="http://schemas.microsoft.com/office/drawing/2014/main" id="{9022F792-20C3-5254-A765-CBE580AA65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7824" y="1775823"/>
            <a:ext cx="4734582" cy="3335706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918144D-858C-46B8-B8BB-F56068A9B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Node deletion - frequency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F569D23-9608-435B-FAD1-25EED3E7FBDC}"/>
              </a:ext>
            </a:extLst>
          </p:cNvPr>
          <p:cNvSpPr/>
          <p:nvPr/>
        </p:nvSpPr>
        <p:spPr>
          <a:xfrm>
            <a:off x="0" y="0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02853AA-D48C-8EF4-EE01-EC37E5946901}"/>
              </a:ext>
            </a:extLst>
          </p:cNvPr>
          <p:cNvSpPr/>
          <p:nvPr/>
        </p:nvSpPr>
        <p:spPr>
          <a:xfrm>
            <a:off x="0" y="6386945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30F07A26-B2FC-FE13-8550-6503300893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3833"/>
          <a:stretch/>
        </p:blipFill>
        <p:spPr>
          <a:xfrm>
            <a:off x="5438670" y="6386945"/>
            <a:ext cx="1314660" cy="507425"/>
          </a:xfrm>
          <a:prstGeom prst="rect">
            <a:avLst/>
          </a:prstGeom>
        </p:spPr>
      </p:pic>
      <p:sp>
        <p:nvSpPr>
          <p:cNvPr id="12" name="Segnaposto data 2">
            <a:extLst>
              <a:ext uri="{FF2B5EF4-FFF2-40B4-BE49-F238E27FC236}">
                <a16:creationId xmlns:a16="http://schemas.microsoft.com/office/drawing/2014/main" id="{58AE7A6F-D7E9-5DDB-F31E-AE4FC9404F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it-IT">
                <a:solidFill>
                  <a:schemeClr val="bg1"/>
                </a:solidFill>
              </a:rPr>
              <a:t>Andrea Ierardi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E2F77FBE-28C5-B5A1-F07B-68AAA646A1D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855894" y="1764703"/>
            <a:ext cx="4734582" cy="3344607"/>
          </a:xfrm>
          <a:prstGeom prst="rect">
            <a:avLst/>
          </a:prstGeom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932D074A-07B3-4207-B79A-4F56417C3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| </a:t>
            </a:r>
            <a:fld id="{5F749EAA-A109-7F46-AD23-F80BC68705B7}" type="slidenum">
              <a:rPr lang="en-US" smtClean="0">
                <a:solidFill>
                  <a:schemeClr val="bg1"/>
                </a:solidFill>
              </a:rPr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66BB7EB1-A7FB-5DD1-652B-D3792C45963C}"/>
              </a:ext>
            </a:extLst>
          </p:cNvPr>
          <p:cNvSpPr/>
          <p:nvPr/>
        </p:nvSpPr>
        <p:spPr>
          <a:xfrm>
            <a:off x="2017336" y="1506152"/>
            <a:ext cx="2488676" cy="258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Cumulative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6995B595-FE51-8C33-B9F7-1F1F489785DA}"/>
              </a:ext>
            </a:extLst>
          </p:cNvPr>
          <p:cNvSpPr/>
          <p:nvPr/>
        </p:nvSpPr>
        <p:spPr>
          <a:xfrm>
            <a:off x="8363146" y="1508407"/>
            <a:ext cx="2488676" cy="258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Non-Cumulative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E54EE604-B31F-8FF2-728D-0055B2F1C3DD}"/>
              </a:ext>
            </a:extLst>
          </p:cNvPr>
          <p:cNvSpPr txBox="1">
            <a:spLocks/>
          </p:cNvSpPr>
          <p:nvPr/>
        </p:nvSpPr>
        <p:spPr>
          <a:xfrm>
            <a:off x="438360" y="5147111"/>
            <a:ext cx="10587362" cy="1035097"/>
          </a:xfrm>
        </p:spPr>
        <p:txBody>
          <a:bodyPr>
            <a:noAutofit/>
          </a:bodyPr>
          <a:lstStyle>
            <a:lvl1pPr marL="342913" indent="-342913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rgbClr val="79D100"/>
              </a:buClr>
              <a:defRPr sz="1401" b="0" kern="120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1pPr>
            <a:lvl2pPr marL="228609" indent="-228609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2pPr>
            <a:lvl3pPr marL="419116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3pPr>
            <a:lvl4pPr marL="611209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4pPr>
            <a:lvl5pPr marL="803304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5pPr>
            <a:lvl6pPr marL="996734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tx1"/>
              </a:buClr>
              <a:buSzPct val="110000"/>
              <a:buFont typeface="Lucida Grande"/>
              <a:buChar char="­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188765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accent1"/>
              </a:buClr>
              <a:buSzPct val="110000"/>
              <a:buFont typeface="Lucida Grande"/>
              <a:buChar char="­"/>
              <a:defRPr sz="11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129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45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Most frequent vulnerable nodes.</a:t>
            </a:r>
          </a:p>
          <a:p>
            <a:pPr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CC&amp;G and Monte </a:t>
            </a:r>
            <a:r>
              <a:rPr lang="en-US" sz="1600" dirty="0" err="1">
                <a:solidFill>
                  <a:schemeClr val="tx2"/>
                </a:solidFill>
              </a:rPr>
              <a:t>Titoli</a:t>
            </a:r>
            <a:r>
              <a:rPr lang="en-US" sz="1600" dirty="0">
                <a:solidFill>
                  <a:schemeClr val="tx2"/>
                </a:solidFill>
              </a:rPr>
              <a:t> exhibit a high vulnerability because of their centrality and importance in the system.</a:t>
            </a:r>
            <a:endParaRPr lang="en-US" sz="200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99000"/>
    </mc:Choice>
    <mc:Fallback xmlns="">
      <p:transition spd="slow" advTm="86399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18144D-858C-46B8-B8BB-F56068A9B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Node deletion - size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F569D23-9608-435B-FAD1-25EED3E7FBDC}"/>
              </a:ext>
            </a:extLst>
          </p:cNvPr>
          <p:cNvSpPr/>
          <p:nvPr/>
        </p:nvSpPr>
        <p:spPr>
          <a:xfrm>
            <a:off x="0" y="0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326C0D8-E15F-D34A-2FBA-C3D43BD00CEA}"/>
              </a:ext>
            </a:extLst>
          </p:cNvPr>
          <p:cNvSpPr/>
          <p:nvPr/>
        </p:nvSpPr>
        <p:spPr>
          <a:xfrm>
            <a:off x="0" y="6386945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0F6BDE32-9203-B684-79FD-D4030A753E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833"/>
          <a:stretch/>
        </p:blipFill>
        <p:spPr>
          <a:xfrm>
            <a:off x="5438670" y="6386945"/>
            <a:ext cx="1314660" cy="507425"/>
          </a:xfrm>
          <a:prstGeom prst="rect">
            <a:avLst/>
          </a:prstGeom>
        </p:spPr>
      </p:pic>
      <p:sp>
        <p:nvSpPr>
          <p:cNvPr id="13" name="Segnaposto data 2">
            <a:extLst>
              <a:ext uri="{FF2B5EF4-FFF2-40B4-BE49-F238E27FC236}">
                <a16:creationId xmlns:a16="http://schemas.microsoft.com/office/drawing/2014/main" id="{BF2FCDDA-6048-E48E-8100-EB3308BFE4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it-IT">
                <a:solidFill>
                  <a:schemeClr val="bg1"/>
                </a:solidFill>
              </a:rPr>
              <a:t>Andrea Ierardi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18" name="Segnaposto contenuto 8">
            <a:extLst>
              <a:ext uri="{FF2B5EF4-FFF2-40B4-BE49-F238E27FC236}">
                <a16:creationId xmlns:a16="http://schemas.microsoft.com/office/drawing/2014/main" id="{CAE26BAE-2929-DCBD-C85B-C35E1DBBD72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265394" y="2023441"/>
            <a:ext cx="5679440" cy="2559963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DA9AE5D8-4D23-2E53-5E72-3F334CDCC6B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48057" y="2061036"/>
            <a:ext cx="5667178" cy="2458053"/>
          </a:xfrm>
          <a:prstGeom prst="rect">
            <a:avLst/>
          </a:prstGeom>
        </p:spPr>
      </p:pic>
      <p:sp>
        <p:nvSpPr>
          <p:cNvPr id="22" name="Segnaposto numero diapositiva 5">
            <a:extLst>
              <a:ext uri="{FF2B5EF4-FFF2-40B4-BE49-F238E27FC236}">
                <a16:creationId xmlns:a16="http://schemas.microsoft.com/office/drawing/2014/main" id="{2F8C2B4A-02B9-713C-7B57-AA6162727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| </a:t>
            </a:r>
            <a:fld id="{5F749EAA-A109-7F46-AD23-F80BC68705B7}" type="slidenum">
              <a:rPr lang="en-US" smtClean="0">
                <a:solidFill>
                  <a:schemeClr val="bg1"/>
                </a:solidFill>
              </a:rPr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759FFBC-9C31-41D6-86F0-DBA3156BA209}"/>
              </a:ext>
            </a:extLst>
          </p:cNvPr>
          <p:cNvSpPr txBox="1">
            <a:spLocks/>
          </p:cNvSpPr>
          <p:nvPr/>
        </p:nvSpPr>
        <p:spPr>
          <a:xfrm>
            <a:off x="438360" y="5019095"/>
            <a:ext cx="10587362" cy="1035097"/>
          </a:xfrm>
        </p:spPr>
        <p:txBody>
          <a:bodyPr>
            <a:noAutofit/>
          </a:bodyPr>
          <a:lstStyle>
            <a:lvl1pPr marL="342913" indent="-342913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rgbClr val="79D100"/>
              </a:buClr>
              <a:defRPr sz="1401" b="0" kern="120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1pPr>
            <a:lvl2pPr marL="228609" indent="-228609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2pPr>
            <a:lvl3pPr marL="419116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3pPr>
            <a:lvl4pPr marL="611209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4pPr>
            <a:lvl5pPr marL="803304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5pPr>
            <a:lvl6pPr marL="996734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tx1"/>
              </a:buClr>
              <a:buSzPct val="110000"/>
              <a:buFont typeface="Lucida Grande"/>
              <a:buChar char="­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188765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accent1"/>
              </a:buClr>
              <a:buSzPct val="110000"/>
              <a:buFont typeface="Lucida Grande"/>
              <a:buChar char="­"/>
              <a:defRPr sz="11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129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45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After deleting 30% of the hub nodes, the size decreases rapidly to less than 50 links. </a:t>
            </a:r>
          </a:p>
          <a:p>
            <a:pPr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Random node deletion results in a slower decrease in network size. </a:t>
            </a:r>
          </a:p>
          <a:p>
            <a:pPr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In July 2021, the curve is smoother.</a:t>
            </a:r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0A828E29-169A-A247-D615-C28A08D394AE}"/>
              </a:ext>
            </a:extLst>
          </p:cNvPr>
          <p:cNvSpPr/>
          <p:nvPr/>
        </p:nvSpPr>
        <p:spPr>
          <a:xfrm>
            <a:off x="2017336" y="1506152"/>
            <a:ext cx="2488676" cy="258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Cumulative May 2018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7626D48C-A7ED-4C94-1431-E01B1AAB1D67}"/>
              </a:ext>
            </a:extLst>
          </p:cNvPr>
          <p:cNvSpPr/>
          <p:nvPr/>
        </p:nvSpPr>
        <p:spPr>
          <a:xfrm>
            <a:off x="8363146" y="1508407"/>
            <a:ext cx="2488676" cy="258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Cumulative July 2021</a:t>
            </a:r>
          </a:p>
        </p:txBody>
      </p:sp>
    </p:spTree>
    <p:extLst>
      <p:ext uri="{BB962C8B-B14F-4D97-AF65-F5344CB8AC3E}">
        <p14:creationId xmlns:p14="http://schemas.microsoft.com/office/powerpoint/2010/main" val="229840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99000"/>
    </mc:Choice>
    <mc:Fallback xmlns="">
      <p:transition spd="slow" advTm="86399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18144D-858C-46B8-B8BB-F56068A9B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Node deletion - average shortest path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F569D23-9608-435B-FAD1-25EED3E7FBDC}"/>
              </a:ext>
            </a:extLst>
          </p:cNvPr>
          <p:cNvSpPr/>
          <p:nvPr/>
        </p:nvSpPr>
        <p:spPr>
          <a:xfrm>
            <a:off x="0" y="0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BDCFB55-91A7-273F-5E60-3862D290CC6E}"/>
              </a:ext>
            </a:extLst>
          </p:cNvPr>
          <p:cNvSpPr txBox="1"/>
          <p:nvPr/>
        </p:nvSpPr>
        <p:spPr>
          <a:xfrm>
            <a:off x="4681728" y="13350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AD2AAA9B-9E71-0894-FE74-5BBD526956AB}"/>
              </a:ext>
            </a:extLst>
          </p:cNvPr>
          <p:cNvSpPr/>
          <p:nvPr/>
        </p:nvSpPr>
        <p:spPr>
          <a:xfrm>
            <a:off x="0" y="6386945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D6A29F61-8D9B-EDF4-FEA0-1435B3CEFA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833"/>
          <a:stretch/>
        </p:blipFill>
        <p:spPr>
          <a:xfrm>
            <a:off x="5438670" y="6386945"/>
            <a:ext cx="1314660" cy="507425"/>
          </a:xfrm>
          <a:prstGeom prst="rect">
            <a:avLst/>
          </a:prstGeom>
        </p:spPr>
      </p:pic>
      <p:sp>
        <p:nvSpPr>
          <p:cNvPr id="13" name="Segnaposto data 2">
            <a:extLst>
              <a:ext uri="{FF2B5EF4-FFF2-40B4-BE49-F238E27FC236}">
                <a16:creationId xmlns:a16="http://schemas.microsoft.com/office/drawing/2014/main" id="{67015040-99F5-EE5D-3E61-D561A9A2A2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it-IT">
                <a:solidFill>
                  <a:schemeClr val="bg1"/>
                </a:solidFill>
              </a:rPr>
              <a:t>Andrea Ierardi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15" name="Segnaposto contenuto 8">
            <a:extLst>
              <a:ext uri="{FF2B5EF4-FFF2-40B4-BE49-F238E27FC236}">
                <a16:creationId xmlns:a16="http://schemas.microsoft.com/office/drawing/2014/main" id="{CFCEE075-E30A-9CA6-02D7-E70B1F7536A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096000" y="2023441"/>
            <a:ext cx="5898831" cy="2565049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B45A7E57-7313-4329-8B4F-08F50359AA4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07770" y="1978637"/>
            <a:ext cx="5788230" cy="2471644"/>
          </a:xfrm>
          <a:prstGeom prst="rect">
            <a:avLst/>
          </a:prstGeom>
        </p:spPr>
      </p:pic>
      <p:sp>
        <p:nvSpPr>
          <p:cNvPr id="18" name="Segnaposto numero diapositiva 5">
            <a:extLst>
              <a:ext uri="{FF2B5EF4-FFF2-40B4-BE49-F238E27FC236}">
                <a16:creationId xmlns:a16="http://schemas.microsoft.com/office/drawing/2014/main" id="{E12D00CA-8B40-41D9-D487-96F25002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| </a:t>
            </a:r>
            <a:fld id="{5F749EAA-A109-7F46-AD23-F80BC68705B7}" type="slidenum">
              <a:rPr lang="en-US" smtClean="0">
                <a:solidFill>
                  <a:schemeClr val="bg1"/>
                </a:solidFill>
              </a:rPr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EFCB32C6-A274-28B2-4A92-F37C37AE2D28}"/>
              </a:ext>
            </a:extLst>
          </p:cNvPr>
          <p:cNvSpPr/>
          <p:nvPr/>
        </p:nvSpPr>
        <p:spPr>
          <a:xfrm>
            <a:off x="2017336" y="1506152"/>
            <a:ext cx="2488676" cy="258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Cumulative May 2018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6586B85D-20EA-D1E9-0018-FDEDA58CFD7C}"/>
              </a:ext>
            </a:extLst>
          </p:cNvPr>
          <p:cNvSpPr/>
          <p:nvPr/>
        </p:nvSpPr>
        <p:spPr>
          <a:xfrm>
            <a:off x="8363146" y="1508407"/>
            <a:ext cx="2488676" cy="258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Cumulative July 2021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A01347E2-61BB-3A72-BAD8-D9E79A3D1A48}"/>
              </a:ext>
            </a:extLst>
          </p:cNvPr>
          <p:cNvSpPr txBox="1">
            <a:spLocks/>
          </p:cNvSpPr>
          <p:nvPr/>
        </p:nvSpPr>
        <p:spPr>
          <a:xfrm>
            <a:off x="438359" y="4753919"/>
            <a:ext cx="11556471" cy="1035097"/>
          </a:xfrm>
        </p:spPr>
        <p:txBody>
          <a:bodyPr>
            <a:noAutofit/>
          </a:bodyPr>
          <a:lstStyle>
            <a:lvl1pPr marL="342913" indent="-342913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rgbClr val="79D100"/>
              </a:buClr>
              <a:defRPr sz="1401" b="0" kern="120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1pPr>
            <a:lvl2pPr marL="228609" indent="-228609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2pPr>
            <a:lvl3pPr marL="419116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3pPr>
            <a:lvl4pPr marL="611209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4pPr>
            <a:lvl5pPr marL="803304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5pPr>
            <a:lvl6pPr marL="996734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tx1"/>
              </a:buClr>
              <a:buSzPct val="110000"/>
              <a:buFont typeface="Lucida Grande"/>
              <a:buChar char="­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188765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accent1"/>
              </a:buClr>
              <a:buSzPct val="110000"/>
              <a:buFont typeface="Lucida Grande"/>
              <a:buChar char="­"/>
              <a:defRPr sz="11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129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45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The elimination of hub nodes results in increased distance</a:t>
            </a:r>
          </a:p>
          <a:p>
            <a:pPr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After reaching 30% of hub node removal, the average shortest path length reduces significantly. </a:t>
            </a:r>
          </a:p>
          <a:p>
            <a:pPr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Random removal presents a stable shortest path length. </a:t>
            </a:r>
          </a:p>
        </p:txBody>
      </p:sp>
    </p:spTree>
    <p:extLst>
      <p:ext uri="{BB962C8B-B14F-4D97-AF65-F5344CB8AC3E}">
        <p14:creationId xmlns:p14="http://schemas.microsoft.com/office/powerpoint/2010/main" val="386048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99000"/>
    </mc:Choice>
    <mc:Fallback xmlns="">
      <p:transition spd="slow" advTm="86399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27F1E887-D0D8-0CB2-DCE4-049E4F404A58}"/>
              </a:ext>
            </a:extLst>
          </p:cNvPr>
          <p:cNvSpPr txBox="1">
            <a:spLocks/>
          </p:cNvSpPr>
          <p:nvPr/>
        </p:nvSpPr>
        <p:spPr>
          <a:xfrm>
            <a:off x="479706" y="1794756"/>
            <a:ext cx="10874094" cy="4320480"/>
          </a:xfrm>
        </p:spPr>
        <p:txBody>
          <a:bodyPr>
            <a:noAutofit/>
          </a:bodyPr>
          <a:lstStyle>
            <a:lvl1pPr marL="342913" indent="-342913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rgbClr val="79D100"/>
              </a:buClr>
              <a:defRPr sz="1401" b="0" kern="120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1pPr>
            <a:lvl2pPr marL="228609" indent="-228609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2pPr>
            <a:lvl3pPr marL="419116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3pPr>
            <a:lvl4pPr marL="611209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4pPr>
            <a:lvl5pPr marL="803304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5pPr>
            <a:lvl6pPr marL="996734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tx1"/>
              </a:buClr>
              <a:buSzPct val="110000"/>
              <a:buFont typeface="Lucida Grande"/>
              <a:buChar char="­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188765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accent1"/>
              </a:buClr>
              <a:buSzPct val="110000"/>
              <a:buFont typeface="Lucida Grande"/>
              <a:buChar char="­"/>
              <a:defRPr sz="11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129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45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Clr>
                <a:srgbClr val="004082"/>
              </a:buClr>
            </a:pPr>
            <a:r>
              <a:rPr lang="en-US" sz="1600" dirty="0">
                <a:solidFill>
                  <a:schemeClr val="tx2"/>
                </a:solidFill>
              </a:rPr>
              <a:t>Disruptive events could irreversibly change topology and structure of the networks, such as the September 11</a:t>
            </a:r>
            <a:r>
              <a:rPr lang="en-US" sz="1600" baseline="30000" dirty="0">
                <a:solidFill>
                  <a:schemeClr val="tx2"/>
                </a:solidFill>
              </a:rPr>
              <a:t>th</a:t>
            </a:r>
            <a:r>
              <a:rPr lang="en-US" sz="1600" dirty="0">
                <a:solidFill>
                  <a:schemeClr val="tx2"/>
                </a:solidFill>
              </a:rPr>
              <a:t>, 2001, terrorist attack. </a:t>
            </a:r>
          </a:p>
          <a:p>
            <a:pPr marL="0" indent="0">
              <a:spcAft>
                <a:spcPts val="1200"/>
              </a:spcAft>
              <a:buClr>
                <a:srgbClr val="004082"/>
              </a:buClr>
            </a:pPr>
            <a:endParaRPr lang="en-US" sz="1600" dirty="0">
              <a:solidFill>
                <a:schemeClr val="tx2"/>
              </a:solidFill>
            </a:endParaRPr>
          </a:p>
          <a:p>
            <a:pPr marL="0" indent="0">
              <a:spcAft>
                <a:spcPts val="1200"/>
              </a:spcAft>
              <a:buClr>
                <a:srgbClr val="004082"/>
              </a:buClr>
            </a:pPr>
            <a:r>
              <a:rPr lang="en-US" sz="1600" dirty="0">
                <a:solidFill>
                  <a:schemeClr val="tx2"/>
                </a:solidFill>
              </a:rPr>
              <a:t>Two different case-studies of disruptive events:</a:t>
            </a:r>
            <a:endParaRPr lang="en-US" sz="1600" b="1" dirty="0">
              <a:solidFill>
                <a:srgbClr val="004082"/>
              </a:solidFill>
            </a:endParaRPr>
          </a:p>
          <a:p>
            <a:pPr marL="342900" indent="-342900">
              <a:spcAft>
                <a:spcPts val="1200"/>
              </a:spcAft>
              <a:buClr>
                <a:srgbClr val="004082"/>
              </a:buClr>
              <a:buFont typeface="+mj-lt"/>
              <a:buAutoNum type="arabicPeriod"/>
            </a:pPr>
            <a:r>
              <a:rPr lang="en-US" sz="1600" b="1" dirty="0">
                <a:solidFill>
                  <a:srgbClr val="004082"/>
                </a:solidFill>
              </a:rPr>
              <a:t>The impact of Covid-19:</a:t>
            </a:r>
            <a:r>
              <a:rPr lang="en-US" sz="1400" b="1" dirty="0">
                <a:solidFill>
                  <a:srgbClr val="004082"/>
                </a:solidFill>
              </a:rPr>
              <a:t> 	</a:t>
            </a:r>
          </a:p>
          <a:p>
            <a:pPr marL="554046" lvl="3" indent="-285750">
              <a:spcAft>
                <a:spcPts val="600"/>
              </a:spcAft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Changes in networks topology</a:t>
            </a:r>
            <a:endParaRPr lang="en-US" sz="1400" b="1" dirty="0">
              <a:solidFill>
                <a:srgbClr val="004082"/>
              </a:solidFill>
            </a:endParaRPr>
          </a:p>
          <a:p>
            <a:pPr marL="554046" lvl="3" indent="-285750">
              <a:spcAft>
                <a:spcPts val="1200"/>
              </a:spcAft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Period from January 2019 to December 2021</a:t>
            </a:r>
          </a:p>
          <a:p>
            <a:pPr marL="554046" lvl="3" indent="-285750">
              <a:spcAft>
                <a:spcPts val="1200"/>
              </a:spcAft>
              <a:buClr>
                <a:srgbClr val="004082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1200"/>
              </a:spcAft>
              <a:buClr>
                <a:srgbClr val="004082"/>
              </a:buClr>
              <a:buFont typeface="+mj-lt"/>
              <a:buAutoNum type="arabicPeriod"/>
            </a:pPr>
            <a:r>
              <a:rPr lang="en-US" sz="1600" b="1" dirty="0">
                <a:solidFill>
                  <a:srgbClr val="004082"/>
                </a:solidFill>
              </a:rPr>
              <a:t>The impact of large BTP emissions: </a:t>
            </a:r>
          </a:p>
          <a:p>
            <a:pPr marL="554046" lvl="3" indent="-285750">
              <a:spcAft>
                <a:spcPts val="600"/>
              </a:spcAft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Changes in networks topology</a:t>
            </a:r>
            <a:endParaRPr lang="en-US" sz="1400" b="1" dirty="0">
              <a:solidFill>
                <a:srgbClr val="004082"/>
              </a:solidFill>
            </a:endParaRPr>
          </a:p>
          <a:p>
            <a:pPr marL="554046" lvl="3" indent="-285750">
              <a:spcAft>
                <a:spcPts val="600"/>
              </a:spcAft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Emission of BTP Italia and BTP Futura</a:t>
            </a:r>
          </a:p>
          <a:p>
            <a:pPr marL="0" indent="0">
              <a:spcAft>
                <a:spcPts val="1200"/>
              </a:spcAft>
              <a:buClr>
                <a:srgbClr val="004082"/>
              </a:buClr>
            </a:pP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918144D-858C-46B8-B8BB-F56068A9B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Daily analysis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F569D23-9608-435B-FAD1-25EED3E7FBDC}"/>
              </a:ext>
            </a:extLst>
          </p:cNvPr>
          <p:cNvSpPr/>
          <p:nvPr/>
        </p:nvSpPr>
        <p:spPr>
          <a:xfrm>
            <a:off x="0" y="0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BDCFB55-91A7-273F-5E60-3862D290CC6E}"/>
              </a:ext>
            </a:extLst>
          </p:cNvPr>
          <p:cNvSpPr txBox="1"/>
          <p:nvPr/>
        </p:nvSpPr>
        <p:spPr>
          <a:xfrm>
            <a:off x="4681728" y="13350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11BFCDF-F5AD-75C8-785C-7114DF9C3692}"/>
              </a:ext>
            </a:extLst>
          </p:cNvPr>
          <p:cNvSpPr/>
          <p:nvPr/>
        </p:nvSpPr>
        <p:spPr>
          <a:xfrm>
            <a:off x="0" y="6386945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36ACB7DF-E5E4-EEA0-FB39-4732A8B054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833"/>
          <a:stretch/>
        </p:blipFill>
        <p:spPr>
          <a:xfrm>
            <a:off x="5438670" y="6386945"/>
            <a:ext cx="1314660" cy="507425"/>
          </a:xfrm>
          <a:prstGeom prst="rect">
            <a:avLst/>
          </a:prstGeom>
        </p:spPr>
      </p:pic>
      <p:sp>
        <p:nvSpPr>
          <p:cNvPr id="13" name="Segnaposto data 2">
            <a:extLst>
              <a:ext uri="{FF2B5EF4-FFF2-40B4-BE49-F238E27FC236}">
                <a16:creationId xmlns:a16="http://schemas.microsoft.com/office/drawing/2014/main" id="{401B70CE-42C6-9194-D604-19049C9735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it-IT">
                <a:solidFill>
                  <a:schemeClr val="bg1"/>
                </a:solidFill>
              </a:rPr>
              <a:t>Andrea Ierardi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Segnaposto numero diapositiva 5">
            <a:extLst>
              <a:ext uri="{FF2B5EF4-FFF2-40B4-BE49-F238E27FC236}">
                <a16:creationId xmlns:a16="http://schemas.microsoft.com/office/drawing/2014/main" id="{C3F36FC3-5559-4336-B222-2C950E812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| </a:t>
            </a:r>
            <a:fld id="{5F749EAA-A109-7F46-AD23-F80BC68705B7}" type="slidenum">
              <a:rPr lang="en-US" smtClean="0">
                <a:solidFill>
                  <a:schemeClr val="bg1"/>
                </a:solidFill>
              </a:rPr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Covid-19 - Free medical icons">
            <a:extLst>
              <a:ext uri="{FF2B5EF4-FFF2-40B4-BE49-F238E27FC236}">
                <a16:creationId xmlns:a16="http://schemas.microsoft.com/office/drawing/2014/main" id="{C4AD3DC6-1C20-50EF-3EFC-E694B66BB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460" y="3420365"/>
            <a:ext cx="618452" cy="61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TP Italia, nuova emissione dal 20 giugno 2022 (con doppio premio fedeltà)">
            <a:extLst>
              <a:ext uri="{FF2B5EF4-FFF2-40B4-BE49-F238E27FC236}">
                <a16:creationId xmlns:a16="http://schemas.microsoft.com/office/drawing/2014/main" id="{C911376F-A92B-874D-BBE2-AA5B410A6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444" y="4747476"/>
            <a:ext cx="839671" cy="83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891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99000"/>
    </mc:Choice>
    <mc:Fallback xmlns="">
      <p:transition spd="slow" advTm="86399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18144D-858C-46B8-B8BB-F56068A9B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Impact of Covid19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F569D23-9608-435B-FAD1-25EED3E7FBDC}"/>
              </a:ext>
            </a:extLst>
          </p:cNvPr>
          <p:cNvSpPr/>
          <p:nvPr/>
        </p:nvSpPr>
        <p:spPr>
          <a:xfrm>
            <a:off x="0" y="0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BDCFB55-91A7-273F-5E60-3862D290CC6E}"/>
              </a:ext>
            </a:extLst>
          </p:cNvPr>
          <p:cNvSpPr txBox="1"/>
          <p:nvPr/>
        </p:nvSpPr>
        <p:spPr>
          <a:xfrm>
            <a:off x="4681728" y="13350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67B61233-DB81-07F8-26A6-B4A2A49F05AC}"/>
              </a:ext>
            </a:extLst>
          </p:cNvPr>
          <p:cNvSpPr/>
          <p:nvPr/>
        </p:nvSpPr>
        <p:spPr>
          <a:xfrm>
            <a:off x="0" y="6386945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0CBF1690-32C8-C1A2-C092-783BFB1BAE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833"/>
          <a:stretch/>
        </p:blipFill>
        <p:spPr>
          <a:xfrm>
            <a:off x="5438670" y="6386945"/>
            <a:ext cx="1314660" cy="507425"/>
          </a:xfrm>
          <a:prstGeom prst="rect">
            <a:avLst/>
          </a:prstGeom>
        </p:spPr>
      </p:pic>
      <p:sp>
        <p:nvSpPr>
          <p:cNvPr id="13" name="Segnaposto data 2">
            <a:extLst>
              <a:ext uri="{FF2B5EF4-FFF2-40B4-BE49-F238E27FC236}">
                <a16:creationId xmlns:a16="http://schemas.microsoft.com/office/drawing/2014/main" id="{872D73A9-B743-3270-2CF1-E544ACF46B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it-IT">
                <a:solidFill>
                  <a:schemeClr val="bg1"/>
                </a:solidFill>
              </a:rPr>
              <a:t>Andrea Ierardi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Segnaposto numero diapositiva 5">
            <a:extLst>
              <a:ext uri="{FF2B5EF4-FFF2-40B4-BE49-F238E27FC236}">
                <a16:creationId xmlns:a16="http://schemas.microsoft.com/office/drawing/2014/main" id="{F91C6281-BEBF-28DC-FE81-92762CEE3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| </a:t>
            </a:r>
            <a:fld id="{5F749EAA-A109-7F46-AD23-F80BC68705B7}" type="slidenum">
              <a:rPr lang="en-US" smtClean="0">
                <a:solidFill>
                  <a:schemeClr val="bg1"/>
                </a:solidFill>
              </a:rPr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EC8BDE69-CF4F-BD27-9618-F1DCA0E6F3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187"/>
          <a:stretch/>
        </p:blipFill>
        <p:spPr>
          <a:xfrm>
            <a:off x="479705" y="3736065"/>
            <a:ext cx="4302053" cy="2444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18" name="Segnaposto contenuto 9">
            <a:extLst>
              <a:ext uri="{FF2B5EF4-FFF2-40B4-BE49-F238E27FC236}">
                <a16:creationId xmlns:a16="http://schemas.microsoft.com/office/drawing/2014/main" id="{B922EEB9-0836-3EFA-A7FB-5F1CF5EE2E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l="33046" r="34196"/>
          <a:stretch/>
        </p:blipFill>
        <p:spPr>
          <a:xfrm>
            <a:off x="4772615" y="3725546"/>
            <a:ext cx="1403358" cy="242853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7045DE8-9AEA-FAC4-E682-C6079551C9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1020" y="1671364"/>
            <a:ext cx="3476372" cy="1911600"/>
          </a:xfrm>
          <a:prstGeom prst="rect">
            <a:avLst/>
          </a:prstGeom>
        </p:spPr>
      </p:pic>
      <p:sp>
        <p:nvSpPr>
          <p:cNvPr id="33" name="Rettangolo 32">
            <a:extLst>
              <a:ext uri="{FF2B5EF4-FFF2-40B4-BE49-F238E27FC236}">
                <a16:creationId xmlns:a16="http://schemas.microsoft.com/office/drawing/2014/main" id="{4D2A0E4C-9E44-91AC-D5C4-4CA95DFC4066}"/>
              </a:ext>
            </a:extLst>
          </p:cNvPr>
          <p:cNvSpPr/>
          <p:nvPr/>
        </p:nvSpPr>
        <p:spPr>
          <a:xfrm>
            <a:off x="2902625" y="5118440"/>
            <a:ext cx="404038" cy="16649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6CE6C58E-8F14-8F5C-6FFA-ECC0A3FBE0E6}"/>
              </a:ext>
            </a:extLst>
          </p:cNvPr>
          <p:cNvSpPr/>
          <p:nvPr/>
        </p:nvSpPr>
        <p:spPr>
          <a:xfrm>
            <a:off x="2902625" y="4798788"/>
            <a:ext cx="404038" cy="16649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3B0B6AD7-626B-D802-20FE-840E0AE8689B}"/>
              </a:ext>
            </a:extLst>
          </p:cNvPr>
          <p:cNvSpPr/>
          <p:nvPr/>
        </p:nvSpPr>
        <p:spPr>
          <a:xfrm>
            <a:off x="2902625" y="4638962"/>
            <a:ext cx="404038" cy="16649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63FCEAAE-6B6B-42AD-0642-65D349316599}"/>
              </a:ext>
            </a:extLst>
          </p:cNvPr>
          <p:cNvSpPr/>
          <p:nvPr/>
        </p:nvSpPr>
        <p:spPr>
          <a:xfrm>
            <a:off x="2902625" y="4479136"/>
            <a:ext cx="404038" cy="16649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70585AF3-DCCB-185F-CF2A-DA565DB0618E}"/>
              </a:ext>
            </a:extLst>
          </p:cNvPr>
          <p:cNvSpPr/>
          <p:nvPr/>
        </p:nvSpPr>
        <p:spPr>
          <a:xfrm>
            <a:off x="2902625" y="4314908"/>
            <a:ext cx="404038" cy="16649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98CA4AC5-F9E0-91C5-8A41-4D9181299228}"/>
              </a:ext>
            </a:extLst>
          </p:cNvPr>
          <p:cNvSpPr/>
          <p:nvPr/>
        </p:nvSpPr>
        <p:spPr>
          <a:xfrm>
            <a:off x="2902625" y="4142447"/>
            <a:ext cx="404038" cy="16649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763E5351-8E53-8354-9932-421D9DDBA32D}"/>
              </a:ext>
            </a:extLst>
          </p:cNvPr>
          <p:cNvSpPr/>
          <p:nvPr/>
        </p:nvSpPr>
        <p:spPr>
          <a:xfrm>
            <a:off x="2902625" y="5271595"/>
            <a:ext cx="404038" cy="16649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0CFD76EC-82E2-9668-3234-B688DA9255D7}"/>
              </a:ext>
            </a:extLst>
          </p:cNvPr>
          <p:cNvSpPr/>
          <p:nvPr/>
        </p:nvSpPr>
        <p:spPr>
          <a:xfrm>
            <a:off x="2902625" y="5449406"/>
            <a:ext cx="404038" cy="16649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6D653A91-01C0-CBEB-AF1E-76C6B67D2AC1}"/>
              </a:ext>
            </a:extLst>
          </p:cNvPr>
          <p:cNvSpPr/>
          <p:nvPr/>
        </p:nvSpPr>
        <p:spPr>
          <a:xfrm>
            <a:off x="2902625" y="5602561"/>
            <a:ext cx="404038" cy="16649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7EA173D3-D471-1DBD-3BD8-29233E8BCFE5}"/>
              </a:ext>
            </a:extLst>
          </p:cNvPr>
          <p:cNvSpPr/>
          <p:nvPr/>
        </p:nvSpPr>
        <p:spPr>
          <a:xfrm>
            <a:off x="2902625" y="5935785"/>
            <a:ext cx="404038" cy="16649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D9114238-53E7-B157-06D1-7C55D9AD72AE}"/>
              </a:ext>
            </a:extLst>
          </p:cNvPr>
          <p:cNvSpPr/>
          <p:nvPr/>
        </p:nvSpPr>
        <p:spPr>
          <a:xfrm>
            <a:off x="2902625" y="4965285"/>
            <a:ext cx="404038" cy="1531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DEC7A369-A229-885D-7A4B-1F9697B8DFEE}"/>
              </a:ext>
            </a:extLst>
          </p:cNvPr>
          <p:cNvSpPr/>
          <p:nvPr/>
        </p:nvSpPr>
        <p:spPr>
          <a:xfrm>
            <a:off x="2902625" y="5770386"/>
            <a:ext cx="404038" cy="1486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289BBB2A-F599-B85D-3AC0-9BF22759DFEB}"/>
              </a:ext>
            </a:extLst>
          </p:cNvPr>
          <p:cNvSpPr/>
          <p:nvPr/>
        </p:nvSpPr>
        <p:spPr>
          <a:xfrm>
            <a:off x="4332240" y="5608616"/>
            <a:ext cx="404038" cy="16649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D6A8EB05-9F4C-04A0-1E7B-BB002F6662F4}"/>
              </a:ext>
            </a:extLst>
          </p:cNvPr>
          <p:cNvSpPr/>
          <p:nvPr/>
        </p:nvSpPr>
        <p:spPr>
          <a:xfrm>
            <a:off x="4332240" y="5766877"/>
            <a:ext cx="404038" cy="16649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7D1DA767-D754-4658-5466-E23175EADE50}"/>
              </a:ext>
            </a:extLst>
          </p:cNvPr>
          <p:cNvSpPr/>
          <p:nvPr/>
        </p:nvSpPr>
        <p:spPr>
          <a:xfrm>
            <a:off x="4331216" y="5936999"/>
            <a:ext cx="404038" cy="16649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0BEAF37B-FF51-379F-DBCE-8C93F0EA5F30}"/>
              </a:ext>
            </a:extLst>
          </p:cNvPr>
          <p:cNvSpPr/>
          <p:nvPr/>
        </p:nvSpPr>
        <p:spPr>
          <a:xfrm>
            <a:off x="4335208" y="5291468"/>
            <a:ext cx="404038" cy="16649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F54B179F-E09E-C672-9CFE-4936992B945B}"/>
              </a:ext>
            </a:extLst>
          </p:cNvPr>
          <p:cNvSpPr/>
          <p:nvPr/>
        </p:nvSpPr>
        <p:spPr>
          <a:xfrm>
            <a:off x="4332120" y="5126965"/>
            <a:ext cx="404038" cy="16649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E2935F72-CC54-5F6D-80EB-609DC78197D0}"/>
              </a:ext>
            </a:extLst>
          </p:cNvPr>
          <p:cNvSpPr/>
          <p:nvPr/>
        </p:nvSpPr>
        <p:spPr>
          <a:xfrm>
            <a:off x="4332120" y="4966397"/>
            <a:ext cx="404038" cy="16649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7F6A52D6-8B7A-D139-9F68-2E33E9120B5D}"/>
              </a:ext>
            </a:extLst>
          </p:cNvPr>
          <p:cNvSpPr/>
          <p:nvPr/>
        </p:nvSpPr>
        <p:spPr>
          <a:xfrm>
            <a:off x="4332120" y="4645018"/>
            <a:ext cx="404038" cy="15098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ttangolo 52">
            <a:extLst>
              <a:ext uri="{FF2B5EF4-FFF2-40B4-BE49-F238E27FC236}">
                <a16:creationId xmlns:a16="http://schemas.microsoft.com/office/drawing/2014/main" id="{3A845281-4C47-8014-DDE9-675037E9534F}"/>
              </a:ext>
            </a:extLst>
          </p:cNvPr>
          <p:cNvSpPr/>
          <p:nvPr/>
        </p:nvSpPr>
        <p:spPr>
          <a:xfrm>
            <a:off x="4333255" y="4484106"/>
            <a:ext cx="404038" cy="1651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801298C3-587D-2051-FE07-943AF5A62E43}"/>
              </a:ext>
            </a:extLst>
          </p:cNvPr>
          <p:cNvSpPr/>
          <p:nvPr/>
        </p:nvSpPr>
        <p:spPr>
          <a:xfrm>
            <a:off x="4332120" y="4157041"/>
            <a:ext cx="404038" cy="16649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ttangolo 67">
            <a:extLst>
              <a:ext uri="{FF2B5EF4-FFF2-40B4-BE49-F238E27FC236}">
                <a16:creationId xmlns:a16="http://schemas.microsoft.com/office/drawing/2014/main" id="{C9B40D39-E8ED-B10F-727F-84E3FD51EB28}"/>
              </a:ext>
            </a:extLst>
          </p:cNvPr>
          <p:cNvSpPr/>
          <p:nvPr/>
        </p:nvSpPr>
        <p:spPr>
          <a:xfrm>
            <a:off x="4332120" y="4807843"/>
            <a:ext cx="404038" cy="15265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ttangolo 68">
            <a:extLst>
              <a:ext uri="{FF2B5EF4-FFF2-40B4-BE49-F238E27FC236}">
                <a16:creationId xmlns:a16="http://schemas.microsoft.com/office/drawing/2014/main" id="{A5AE2AB7-71BD-ED5F-C184-010820B533E7}"/>
              </a:ext>
            </a:extLst>
          </p:cNvPr>
          <p:cNvSpPr/>
          <p:nvPr/>
        </p:nvSpPr>
        <p:spPr>
          <a:xfrm>
            <a:off x="4332120" y="4334058"/>
            <a:ext cx="404038" cy="13589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ttangolo 71">
            <a:extLst>
              <a:ext uri="{FF2B5EF4-FFF2-40B4-BE49-F238E27FC236}">
                <a16:creationId xmlns:a16="http://schemas.microsoft.com/office/drawing/2014/main" id="{8C175F44-C6CA-9029-F135-0A6D3625CD09}"/>
              </a:ext>
            </a:extLst>
          </p:cNvPr>
          <p:cNvSpPr/>
          <p:nvPr/>
        </p:nvSpPr>
        <p:spPr>
          <a:xfrm>
            <a:off x="5738727" y="5131633"/>
            <a:ext cx="404038" cy="16649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ttangolo 72">
            <a:extLst>
              <a:ext uri="{FF2B5EF4-FFF2-40B4-BE49-F238E27FC236}">
                <a16:creationId xmlns:a16="http://schemas.microsoft.com/office/drawing/2014/main" id="{8B7A1C85-5D51-32C5-D895-42E432C188A9}"/>
              </a:ext>
            </a:extLst>
          </p:cNvPr>
          <p:cNvSpPr/>
          <p:nvPr/>
        </p:nvSpPr>
        <p:spPr>
          <a:xfrm>
            <a:off x="5738727" y="4811981"/>
            <a:ext cx="404038" cy="16649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ttangolo 73">
            <a:extLst>
              <a:ext uri="{FF2B5EF4-FFF2-40B4-BE49-F238E27FC236}">
                <a16:creationId xmlns:a16="http://schemas.microsoft.com/office/drawing/2014/main" id="{19DD1C0B-8B4E-E466-6EA4-D894DC6F5E8D}"/>
              </a:ext>
            </a:extLst>
          </p:cNvPr>
          <p:cNvSpPr/>
          <p:nvPr/>
        </p:nvSpPr>
        <p:spPr>
          <a:xfrm>
            <a:off x="5738727" y="4652155"/>
            <a:ext cx="404038" cy="16649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ttangolo 74">
            <a:extLst>
              <a:ext uri="{FF2B5EF4-FFF2-40B4-BE49-F238E27FC236}">
                <a16:creationId xmlns:a16="http://schemas.microsoft.com/office/drawing/2014/main" id="{61B71EC8-E994-4C01-F5D3-67BCB584D319}"/>
              </a:ext>
            </a:extLst>
          </p:cNvPr>
          <p:cNvSpPr/>
          <p:nvPr/>
        </p:nvSpPr>
        <p:spPr>
          <a:xfrm>
            <a:off x="5738727" y="4492329"/>
            <a:ext cx="404038" cy="16649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ttangolo 75">
            <a:extLst>
              <a:ext uri="{FF2B5EF4-FFF2-40B4-BE49-F238E27FC236}">
                <a16:creationId xmlns:a16="http://schemas.microsoft.com/office/drawing/2014/main" id="{4E20F5A0-0EBC-93DC-A090-5C018A411F08}"/>
              </a:ext>
            </a:extLst>
          </p:cNvPr>
          <p:cNvSpPr/>
          <p:nvPr/>
        </p:nvSpPr>
        <p:spPr>
          <a:xfrm>
            <a:off x="5738727" y="4328101"/>
            <a:ext cx="404038" cy="16649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ttangolo 76">
            <a:extLst>
              <a:ext uri="{FF2B5EF4-FFF2-40B4-BE49-F238E27FC236}">
                <a16:creationId xmlns:a16="http://schemas.microsoft.com/office/drawing/2014/main" id="{73F81991-0E33-8765-303E-2C37ACE2B17C}"/>
              </a:ext>
            </a:extLst>
          </p:cNvPr>
          <p:cNvSpPr/>
          <p:nvPr/>
        </p:nvSpPr>
        <p:spPr>
          <a:xfrm>
            <a:off x="5738727" y="4155640"/>
            <a:ext cx="404038" cy="16649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ttangolo 77">
            <a:extLst>
              <a:ext uri="{FF2B5EF4-FFF2-40B4-BE49-F238E27FC236}">
                <a16:creationId xmlns:a16="http://schemas.microsoft.com/office/drawing/2014/main" id="{6A4A5DF7-1C4A-F230-8EC3-042A557043B0}"/>
              </a:ext>
            </a:extLst>
          </p:cNvPr>
          <p:cNvSpPr/>
          <p:nvPr/>
        </p:nvSpPr>
        <p:spPr>
          <a:xfrm>
            <a:off x="5738727" y="5284788"/>
            <a:ext cx="404038" cy="16649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ttangolo 78">
            <a:extLst>
              <a:ext uri="{FF2B5EF4-FFF2-40B4-BE49-F238E27FC236}">
                <a16:creationId xmlns:a16="http://schemas.microsoft.com/office/drawing/2014/main" id="{ABB145BC-79F0-EBE1-2092-2665A22B73E5}"/>
              </a:ext>
            </a:extLst>
          </p:cNvPr>
          <p:cNvSpPr/>
          <p:nvPr/>
        </p:nvSpPr>
        <p:spPr>
          <a:xfrm>
            <a:off x="5738727" y="5462599"/>
            <a:ext cx="404038" cy="16649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ttangolo 79">
            <a:extLst>
              <a:ext uri="{FF2B5EF4-FFF2-40B4-BE49-F238E27FC236}">
                <a16:creationId xmlns:a16="http://schemas.microsoft.com/office/drawing/2014/main" id="{99DE59B1-8E7B-E46E-4BD1-2C2595E573B1}"/>
              </a:ext>
            </a:extLst>
          </p:cNvPr>
          <p:cNvSpPr/>
          <p:nvPr/>
        </p:nvSpPr>
        <p:spPr>
          <a:xfrm>
            <a:off x="5738727" y="5615754"/>
            <a:ext cx="404038" cy="16649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ttangolo 80">
            <a:extLst>
              <a:ext uri="{FF2B5EF4-FFF2-40B4-BE49-F238E27FC236}">
                <a16:creationId xmlns:a16="http://schemas.microsoft.com/office/drawing/2014/main" id="{F50EEC85-CDE1-1CB6-DA32-746C8D85C1BE}"/>
              </a:ext>
            </a:extLst>
          </p:cNvPr>
          <p:cNvSpPr/>
          <p:nvPr/>
        </p:nvSpPr>
        <p:spPr>
          <a:xfrm>
            <a:off x="5738727" y="5940511"/>
            <a:ext cx="404038" cy="16649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ttangolo 81">
            <a:extLst>
              <a:ext uri="{FF2B5EF4-FFF2-40B4-BE49-F238E27FC236}">
                <a16:creationId xmlns:a16="http://schemas.microsoft.com/office/drawing/2014/main" id="{A91F1FC9-4CE6-5D9A-0828-85500822C14B}"/>
              </a:ext>
            </a:extLst>
          </p:cNvPr>
          <p:cNvSpPr/>
          <p:nvPr/>
        </p:nvSpPr>
        <p:spPr>
          <a:xfrm>
            <a:off x="5738727" y="4978478"/>
            <a:ext cx="404038" cy="15315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ttangolo 82">
            <a:extLst>
              <a:ext uri="{FF2B5EF4-FFF2-40B4-BE49-F238E27FC236}">
                <a16:creationId xmlns:a16="http://schemas.microsoft.com/office/drawing/2014/main" id="{55CC4099-AAF2-372F-6275-ECDB66AD3DD2}"/>
              </a:ext>
            </a:extLst>
          </p:cNvPr>
          <p:cNvSpPr/>
          <p:nvPr/>
        </p:nvSpPr>
        <p:spPr>
          <a:xfrm>
            <a:off x="5738727" y="5783579"/>
            <a:ext cx="404038" cy="1486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ttangolo 83">
            <a:extLst>
              <a:ext uri="{FF2B5EF4-FFF2-40B4-BE49-F238E27FC236}">
                <a16:creationId xmlns:a16="http://schemas.microsoft.com/office/drawing/2014/main" id="{30393E22-6E88-7AA2-DB54-A58B2E8FAC4D}"/>
              </a:ext>
            </a:extLst>
          </p:cNvPr>
          <p:cNvSpPr/>
          <p:nvPr/>
        </p:nvSpPr>
        <p:spPr>
          <a:xfrm>
            <a:off x="4333255" y="5459424"/>
            <a:ext cx="404038" cy="14313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 Placeholder 5">
            <a:extLst>
              <a:ext uri="{FF2B5EF4-FFF2-40B4-BE49-F238E27FC236}">
                <a16:creationId xmlns:a16="http://schemas.microsoft.com/office/drawing/2014/main" id="{29AF818B-B133-CEE0-9D68-99E284388FB9}"/>
              </a:ext>
            </a:extLst>
          </p:cNvPr>
          <p:cNvSpPr txBox="1">
            <a:spLocks/>
          </p:cNvSpPr>
          <p:nvPr/>
        </p:nvSpPr>
        <p:spPr>
          <a:xfrm>
            <a:off x="479705" y="1794756"/>
            <a:ext cx="6572201" cy="3564322"/>
          </a:xfrm>
        </p:spPr>
        <p:txBody>
          <a:bodyPr>
            <a:noAutofit/>
          </a:bodyPr>
          <a:lstStyle>
            <a:lvl1pPr marL="342913" indent="-342913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rgbClr val="79D100"/>
              </a:buClr>
              <a:defRPr sz="1401" b="0" kern="120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1pPr>
            <a:lvl2pPr marL="228609" indent="-228609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2pPr>
            <a:lvl3pPr marL="419116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3pPr>
            <a:lvl4pPr marL="611209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4pPr>
            <a:lvl5pPr marL="803304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5pPr>
            <a:lvl6pPr marL="996734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tx1"/>
              </a:buClr>
              <a:buSzPct val="110000"/>
              <a:buFont typeface="Lucida Grande"/>
              <a:buChar char="­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188765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accent1"/>
              </a:buClr>
              <a:buSzPct val="110000"/>
              <a:buFont typeface="Lucida Grande"/>
              <a:buChar char="­"/>
              <a:defRPr sz="11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129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45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Clr>
                <a:srgbClr val="004082"/>
              </a:buClr>
            </a:pPr>
            <a:r>
              <a:rPr lang="en-US" sz="1600" dirty="0">
                <a:solidFill>
                  <a:schemeClr val="tx2"/>
                </a:solidFill>
              </a:rPr>
              <a:t>The Coronavirus pandemic has impacted the networks:</a:t>
            </a:r>
          </a:p>
          <a:p>
            <a:pPr marL="342900" indent="-342900">
              <a:spcAft>
                <a:spcPts val="1200"/>
              </a:spcAft>
              <a:buClr>
                <a:srgbClr val="004082"/>
              </a:buClr>
              <a:buFont typeface="+mj-lt"/>
              <a:buAutoNum type="arabicPeriod"/>
            </a:pPr>
            <a:r>
              <a:rPr lang="en-US" sz="1600" b="1" dirty="0">
                <a:solidFill>
                  <a:srgbClr val="004082"/>
                </a:solidFill>
              </a:rPr>
              <a:t>Mean degree </a:t>
            </a:r>
            <a:r>
              <a:rPr lang="en-US" sz="1600" dirty="0">
                <a:solidFill>
                  <a:schemeClr val="tx2"/>
                </a:solidFill>
              </a:rPr>
              <a:t>decreases</a:t>
            </a:r>
          </a:p>
          <a:p>
            <a:pPr marL="342900" indent="-342900">
              <a:spcAft>
                <a:spcPts val="1200"/>
              </a:spcAft>
              <a:buClr>
                <a:srgbClr val="004082"/>
              </a:buClr>
              <a:buFont typeface="+mj-lt"/>
              <a:buAutoNum type="arabicPeriod"/>
            </a:pPr>
            <a:r>
              <a:rPr lang="en-US" sz="1600" b="1" dirty="0">
                <a:solidFill>
                  <a:srgbClr val="004082"/>
                </a:solidFill>
              </a:rPr>
              <a:t>Assortativity </a:t>
            </a:r>
            <a:r>
              <a:rPr lang="en-US" sz="1600" dirty="0">
                <a:solidFill>
                  <a:schemeClr val="tx2"/>
                </a:solidFill>
              </a:rPr>
              <a:t>increases</a:t>
            </a:r>
          </a:p>
          <a:p>
            <a:pPr marL="342900" indent="-342900">
              <a:spcAft>
                <a:spcPts val="1200"/>
              </a:spcAft>
              <a:buClr>
                <a:srgbClr val="004082"/>
              </a:buClr>
              <a:buFont typeface="+mj-lt"/>
              <a:buAutoNum type="arabicPeriod"/>
            </a:pPr>
            <a:r>
              <a:rPr lang="en-US" sz="1600" b="1" dirty="0">
                <a:solidFill>
                  <a:srgbClr val="004082"/>
                </a:solidFill>
              </a:rPr>
              <a:t>Average Clustering </a:t>
            </a:r>
            <a:r>
              <a:rPr lang="en-US" sz="1600" dirty="0">
                <a:solidFill>
                  <a:schemeClr val="tx2"/>
                </a:solidFill>
              </a:rPr>
              <a:t>decreases</a:t>
            </a:r>
            <a:r>
              <a:rPr lang="en-US" sz="1400" b="1" dirty="0">
                <a:solidFill>
                  <a:srgbClr val="004082"/>
                </a:solidFill>
              </a:rPr>
              <a:t>	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66C87EF-020F-38BA-E46A-BF7E9A4769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9481" y="4124861"/>
            <a:ext cx="3002974" cy="19116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B60A073-7CBA-9A06-8A25-360B29995BA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527"/>
          <a:stretch/>
        </p:blipFill>
        <p:spPr>
          <a:xfrm>
            <a:off x="9217152" y="4157050"/>
            <a:ext cx="2897066" cy="187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99000"/>
    </mc:Choice>
    <mc:Fallback xmlns="">
      <p:transition spd="slow" advTm="86399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18144D-858C-46B8-B8BB-F56068A9B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Impact of BTP emissions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F569D23-9608-435B-FAD1-25EED3E7FBDC}"/>
              </a:ext>
            </a:extLst>
          </p:cNvPr>
          <p:cNvSpPr/>
          <p:nvPr/>
        </p:nvSpPr>
        <p:spPr>
          <a:xfrm>
            <a:off x="0" y="0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BDCFB55-91A7-273F-5E60-3862D290CC6E}"/>
              </a:ext>
            </a:extLst>
          </p:cNvPr>
          <p:cNvSpPr txBox="1"/>
          <p:nvPr/>
        </p:nvSpPr>
        <p:spPr>
          <a:xfrm>
            <a:off x="4681728" y="13350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A18B6B1D-672D-5FA7-8CAC-BEB07AAEDFE2}"/>
              </a:ext>
            </a:extLst>
          </p:cNvPr>
          <p:cNvSpPr/>
          <p:nvPr/>
        </p:nvSpPr>
        <p:spPr>
          <a:xfrm>
            <a:off x="0" y="6386945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DC807EBB-E2FE-F080-12E7-39ED9A2951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833"/>
          <a:stretch/>
        </p:blipFill>
        <p:spPr>
          <a:xfrm>
            <a:off x="5438670" y="6386945"/>
            <a:ext cx="1314660" cy="507425"/>
          </a:xfrm>
          <a:prstGeom prst="rect">
            <a:avLst/>
          </a:prstGeom>
        </p:spPr>
      </p:pic>
      <p:sp>
        <p:nvSpPr>
          <p:cNvPr id="13" name="Segnaposto data 2">
            <a:extLst>
              <a:ext uri="{FF2B5EF4-FFF2-40B4-BE49-F238E27FC236}">
                <a16:creationId xmlns:a16="http://schemas.microsoft.com/office/drawing/2014/main" id="{AA69619E-E791-9615-1193-E065A18233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it-IT">
                <a:solidFill>
                  <a:schemeClr val="bg1"/>
                </a:solidFill>
              </a:rPr>
              <a:t>Andrea Ierardi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Segnaposto numero diapositiva 5">
            <a:extLst>
              <a:ext uri="{FF2B5EF4-FFF2-40B4-BE49-F238E27FC236}">
                <a16:creationId xmlns:a16="http://schemas.microsoft.com/office/drawing/2014/main" id="{70AEDCFA-E953-1FFC-39A0-7683D65CC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| </a:t>
            </a:r>
            <a:fld id="{5F749EAA-A109-7F46-AD23-F80BC68705B7}" type="slidenum">
              <a:rPr lang="en-US" smtClean="0">
                <a:solidFill>
                  <a:schemeClr val="bg1"/>
                </a:solidFill>
              </a:rPr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D3AC00F-0A72-9C82-894D-383D1A771A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29" y="2141640"/>
            <a:ext cx="2921878" cy="192031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2F57CF1-D84F-A986-243B-C9A83EC882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3614" y="2106291"/>
            <a:ext cx="2921876" cy="194748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BB06BFE-6407-BD9B-DE84-BCF3086358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6512" y="2159778"/>
            <a:ext cx="2997067" cy="194748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794FF33-1C58-8480-C956-0C9200D655E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9065921" y="2152840"/>
            <a:ext cx="2928909" cy="1947487"/>
          </a:xfrm>
          <a:prstGeom prst="rect">
            <a:avLst/>
          </a:prstGeom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689EF710-1E11-4C66-8249-909A89BD3040}"/>
              </a:ext>
            </a:extLst>
          </p:cNvPr>
          <p:cNvSpPr/>
          <p:nvPr/>
        </p:nvSpPr>
        <p:spPr>
          <a:xfrm>
            <a:off x="8157272" y="1784174"/>
            <a:ext cx="2192596" cy="2277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BTP Futura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4D9B9950-01FA-1C79-2842-C3AB07F03F21}"/>
              </a:ext>
            </a:extLst>
          </p:cNvPr>
          <p:cNvSpPr/>
          <p:nvPr/>
        </p:nvSpPr>
        <p:spPr>
          <a:xfrm>
            <a:off x="1842132" y="1724150"/>
            <a:ext cx="2488676" cy="258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BTP Italia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96236621-5FEC-F8CF-AE3C-286C88A0225E}"/>
              </a:ext>
            </a:extLst>
          </p:cNvPr>
          <p:cNvSpPr txBox="1">
            <a:spLocks/>
          </p:cNvSpPr>
          <p:nvPr/>
        </p:nvSpPr>
        <p:spPr>
          <a:xfrm>
            <a:off x="438359" y="4753919"/>
            <a:ext cx="11556471" cy="1035097"/>
          </a:xfrm>
        </p:spPr>
        <p:txBody>
          <a:bodyPr>
            <a:noAutofit/>
          </a:bodyPr>
          <a:lstStyle>
            <a:lvl1pPr marL="342913" indent="-342913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rgbClr val="79D100"/>
              </a:buClr>
              <a:defRPr sz="1401" b="0" kern="120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1pPr>
            <a:lvl2pPr marL="228609" indent="-228609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2pPr>
            <a:lvl3pPr marL="419116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3pPr>
            <a:lvl4pPr marL="611209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4pPr>
            <a:lvl5pPr marL="803304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5pPr>
            <a:lvl6pPr marL="996734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tx1"/>
              </a:buClr>
              <a:buSzPct val="110000"/>
              <a:buFont typeface="Lucida Grande"/>
              <a:buChar char="­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188765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accent1"/>
              </a:buClr>
              <a:buSzPct val="110000"/>
              <a:buFont typeface="Lucida Grande"/>
              <a:buChar char="­"/>
              <a:defRPr sz="11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129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45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Aft>
                <a:spcPts val="1200"/>
              </a:spcAft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Only Government Bonds networks are considered.</a:t>
            </a:r>
          </a:p>
          <a:p>
            <a:pPr marL="285750" indent="-285750">
              <a:spcAft>
                <a:spcPts val="1200"/>
              </a:spcAft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There is no evidence that the emission of BTP Italia and Futura impacts the topology of the networks.</a:t>
            </a:r>
            <a:endParaRPr lang="en-US" sz="1400" b="1" dirty="0">
              <a:solidFill>
                <a:srgbClr val="004082"/>
              </a:solidFill>
            </a:endParaRPr>
          </a:p>
        </p:txBody>
      </p:sp>
      <p:pic>
        <p:nvPicPr>
          <p:cNvPr id="2050" name="Picture 2" descr="page76image34099904">
            <a:extLst>
              <a:ext uri="{FF2B5EF4-FFF2-40B4-BE49-F238E27FC236}">
                <a16:creationId xmlns:a16="http://schemas.microsoft.com/office/drawing/2014/main" id="{76BA5CA3-59C3-EF30-D038-4902A76BB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3528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page76image34107200">
            <a:extLst>
              <a:ext uri="{FF2B5EF4-FFF2-40B4-BE49-F238E27FC236}">
                <a16:creationId xmlns:a16="http://schemas.microsoft.com/office/drawing/2014/main" id="{294758D1-2187-6C4D-1304-8279C62D1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age76image34097600">
            <a:extLst>
              <a:ext uri="{FF2B5EF4-FFF2-40B4-BE49-F238E27FC236}">
                <a16:creationId xmlns:a16="http://schemas.microsoft.com/office/drawing/2014/main" id="{7465A729-1D81-32B9-E0C1-FEB33B258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page76image34101632">
            <a:extLst>
              <a:ext uri="{FF2B5EF4-FFF2-40B4-BE49-F238E27FC236}">
                <a16:creationId xmlns:a16="http://schemas.microsoft.com/office/drawing/2014/main" id="{C8A61A26-9B3F-2FF5-B8C0-7AFA573F8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493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age76image34111040">
            <a:extLst>
              <a:ext uri="{FF2B5EF4-FFF2-40B4-BE49-F238E27FC236}">
                <a16:creationId xmlns:a16="http://schemas.microsoft.com/office/drawing/2014/main" id="{C9F011C9-6BF4-FF41-08EB-F272ED0BB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17600" cy="113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page76image34103552">
            <a:extLst>
              <a:ext uri="{FF2B5EF4-FFF2-40B4-BE49-F238E27FC236}">
                <a16:creationId xmlns:a16="http://schemas.microsoft.com/office/drawing/2014/main" id="{BD0236AA-D8D0-2C74-F944-0481DE112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3820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age76image34097984">
            <a:extLst>
              <a:ext uri="{FF2B5EF4-FFF2-40B4-BE49-F238E27FC236}">
                <a16:creationId xmlns:a16="http://schemas.microsoft.com/office/drawing/2014/main" id="{9303C3F5-87DC-4613-8534-BBB1FA6FB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0607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page76image34096448">
            <a:extLst>
              <a:ext uri="{FF2B5EF4-FFF2-40B4-BE49-F238E27FC236}">
                <a16:creationId xmlns:a16="http://schemas.microsoft.com/office/drawing/2014/main" id="{EC515399-D640-0E4B-0A3C-0728BD6A0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17600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17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99000"/>
    </mc:Choice>
    <mc:Fallback xmlns="">
      <p:transition spd="slow" advTm="86399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18144D-858C-46B8-B8BB-F56068A9B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F569D23-9608-435B-FAD1-25EED3E7FBDC}"/>
              </a:ext>
            </a:extLst>
          </p:cNvPr>
          <p:cNvSpPr/>
          <p:nvPr/>
        </p:nvSpPr>
        <p:spPr>
          <a:xfrm>
            <a:off x="0" y="0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BDCFB55-91A7-273F-5E60-3862D290CC6E}"/>
              </a:ext>
            </a:extLst>
          </p:cNvPr>
          <p:cNvSpPr txBox="1"/>
          <p:nvPr/>
        </p:nvSpPr>
        <p:spPr>
          <a:xfrm>
            <a:off x="4681728" y="13350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68E4149-739C-5911-7D78-C75D50957704}"/>
              </a:ext>
            </a:extLst>
          </p:cNvPr>
          <p:cNvSpPr/>
          <p:nvPr/>
        </p:nvSpPr>
        <p:spPr>
          <a:xfrm>
            <a:off x="0" y="6386945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65B29622-BA0D-F714-507B-A9940512F2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833"/>
          <a:stretch/>
        </p:blipFill>
        <p:spPr>
          <a:xfrm>
            <a:off x="5438670" y="6386945"/>
            <a:ext cx="1314660" cy="507425"/>
          </a:xfrm>
          <a:prstGeom prst="rect">
            <a:avLst/>
          </a:prstGeom>
        </p:spPr>
      </p:pic>
      <p:sp>
        <p:nvSpPr>
          <p:cNvPr id="13" name="Segnaposto data 2">
            <a:extLst>
              <a:ext uri="{FF2B5EF4-FFF2-40B4-BE49-F238E27FC236}">
                <a16:creationId xmlns:a16="http://schemas.microsoft.com/office/drawing/2014/main" id="{D06336CE-5055-1DEE-A857-63AD9220B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it-IT">
                <a:solidFill>
                  <a:schemeClr val="bg1"/>
                </a:solidFill>
              </a:rPr>
              <a:t>Andrea Ierardi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30A7C512-E450-9693-E92C-0066F9BC9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| </a:t>
            </a:r>
            <a:fld id="{5F749EAA-A109-7F46-AD23-F80BC68705B7}" type="slidenum">
              <a:rPr lang="en-US" smtClean="0">
                <a:solidFill>
                  <a:schemeClr val="bg1"/>
                </a:solidFill>
              </a:rPr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EE19CBC6-5C70-CBE1-E1C6-EBE35DB086ED}"/>
              </a:ext>
            </a:extLst>
          </p:cNvPr>
          <p:cNvSpPr txBox="1">
            <a:spLocks/>
          </p:cNvSpPr>
          <p:nvPr/>
        </p:nvSpPr>
        <p:spPr>
          <a:xfrm>
            <a:off x="428134" y="1690686"/>
            <a:ext cx="10791554" cy="4320480"/>
          </a:xfrm>
        </p:spPr>
        <p:txBody>
          <a:bodyPr>
            <a:noAutofit/>
          </a:bodyPr>
          <a:lstStyle>
            <a:lvl1pPr marL="342913" indent="-342913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rgbClr val="79D100"/>
              </a:buClr>
              <a:defRPr sz="1401" b="0" kern="120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1pPr>
            <a:lvl2pPr marL="228609" indent="-228609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2pPr>
            <a:lvl3pPr marL="419116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3pPr>
            <a:lvl4pPr marL="611209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4pPr>
            <a:lvl5pPr marL="803304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5pPr>
            <a:lvl6pPr marL="996734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tx1"/>
              </a:buClr>
              <a:buSzPct val="110000"/>
              <a:buFont typeface="Lucida Grande"/>
              <a:buChar char="­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188765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accent1"/>
              </a:buClr>
              <a:buSzPct val="110000"/>
              <a:buFont typeface="Lucida Grande"/>
              <a:buChar char="­"/>
              <a:defRPr sz="11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129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45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rgbClr val="004082"/>
              </a:buClr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04082"/>
              </a:solidFill>
            </a:endParaRPr>
          </a:p>
          <a:p>
            <a:pPr marL="285750" indent="-285750"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4082"/>
                </a:solidFill>
              </a:rPr>
              <a:t>Monthly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b="1" dirty="0">
                <a:solidFill>
                  <a:srgbClr val="004082"/>
                </a:solidFill>
              </a:rPr>
              <a:t>Networks</a:t>
            </a:r>
            <a:r>
              <a:rPr lang="en-US" sz="1600" dirty="0">
                <a:solidFill>
                  <a:schemeClr val="tx2"/>
                </a:solidFill>
              </a:rPr>
              <a:t>:</a:t>
            </a:r>
          </a:p>
          <a:p>
            <a:pPr marL="554046" lvl="3" indent="-285750" algn="just">
              <a:spcAft>
                <a:spcPts val="600"/>
              </a:spcAft>
              <a:buClr>
                <a:srgbClr val="004082"/>
              </a:buClr>
              <a:buFontTx/>
              <a:buChar char="-"/>
            </a:pPr>
            <a:r>
              <a:rPr lang="en-US" sz="1400" dirty="0">
                <a:solidFill>
                  <a:schemeClr val="tx2"/>
                </a:solidFill>
              </a:rPr>
              <a:t>Centrality analysis: central nodes in cumulative networks show stable rank, non-cumulative networks do not exhibit any recognizable behavior. </a:t>
            </a:r>
          </a:p>
          <a:p>
            <a:pPr marL="554046" lvl="3" indent="-285750" algn="just">
              <a:spcAft>
                <a:spcPts val="600"/>
              </a:spcAft>
              <a:buClr>
                <a:srgbClr val="004082"/>
              </a:buClr>
              <a:buFontTx/>
              <a:buChar char="-"/>
            </a:pPr>
            <a:r>
              <a:rPr lang="en-US" sz="1400" dirty="0">
                <a:solidFill>
                  <a:schemeClr val="tx2"/>
                </a:solidFill>
              </a:rPr>
              <a:t>Scale-free networks:</a:t>
            </a:r>
            <a:r>
              <a:rPr lang="en-US" dirty="0"/>
              <a:t> </a:t>
            </a:r>
            <a:r>
              <a:rPr lang="en-US" sz="1400" dirty="0">
                <a:solidFill>
                  <a:schemeClr val="tx2"/>
                </a:solidFill>
              </a:rPr>
              <a:t>cumulative networks show a predominance of scale-free behavior with respect to non-cumulative. </a:t>
            </a:r>
          </a:p>
          <a:p>
            <a:pPr marL="554046" lvl="3" indent="-285750" algn="just">
              <a:spcAft>
                <a:spcPts val="600"/>
              </a:spcAft>
              <a:buClr>
                <a:srgbClr val="004082"/>
              </a:buClr>
              <a:buFontTx/>
              <a:buChar char="-"/>
            </a:pPr>
            <a:r>
              <a:rPr lang="en-US" sz="1400" dirty="0">
                <a:solidFill>
                  <a:schemeClr val="tx2"/>
                </a:solidFill>
              </a:rPr>
              <a:t>Networks resiliency: elimination of an important node has a greater impact on the network topology than randomly elimination.</a:t>
            </a:r>
          </a:p>
          <a:p>
            <a:pPr marL="285750" indent="-285750" algn="just">
              <a:spcAft>
                <a:spcPts val="1200"/>
              </a:spcAft>
              <a:buClr>
                <a:srgbClr val="004082"/>
              </a:buClr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04082"/>
              </a:solidFill>
            </a:endParaRPr>
          </a:p>
          <a:p>
            <a:pPr marL="285750" indent="-285750" algn="just">
              <a:spcAft>
                <a:spcPts val="1200"/>
              </a:spcAft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4082"/>
                </a:solidFill>
              </a:rPr>
              <a:t>Daily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b="1" dirty="0">
                <a:solidFill>
                  <a:srgbClr val="004082"/>
                </a:solidFill>
              </a:rPr>
              <a:t>Networks</a:t>
            </a:r>
            <a:r>
              <a:rPr lang="en-US" sz="1600" dirty="0">
                <a:solidFill>
                  <a:schemeClr val="tx2"/>
                </a:solidFill>
              </a:rPr>
              <a:t>:</a:t>
            </a:r>
          </a:p>
          <a:p>
            <a:pPr marL="554046" lvl="3" indent="-285750" algn="just">
              <a:spcAft>
                <a:spcPts val="600"/>
              </a:spcAft>
              <a:buClr>
                <a:srgbClr val="004082"/>
              </a:buClr>
              <a:buFontTx/>
              <a:buChar char="-"/>
            </a:pPr>
            <a:r>
              <a:rPr lang="en-US" sz="1400" dirty="0">
                <a:solidFill>
                  <a:schemeClr val="tx2"/>
                </a:solidFill>
              </a:rPr>
              <a:t>Covid19 had a negative impact on networks topology: decreased mean degree, disassortativity, clustering coefficient.</a:t>
            </a:r>
          </a:p>
          <a:p>
            <a:pPr marL="554046" lvl="3" indent="-285750" algn="just">
              <a:spcAft>
                <a:spcPts val="600"/>
              </a:spcAft>
              <a:buClr>
                <a:srgbClr val="004082"/>
              </a:buClr>
              <a:buFontTx/>
              <a:buChar char="-"/>
            </a:pPr>
            <a:r>
              <a:rPr lang="en-US" sz="1400" dirty="0">
                <a:solidFill>
                  <a:schemeClr val="tx2"/>
                </a:solidFill>
              </a:rPr>
              <a:t>There is no evidence  BTP Italia and BTP Futura emissions impact  the networks topology.</a:t>
            </a:r>
          </a:p>
          <a:p>
            <a:pPr marL="268296" lvl="3" indent="0" algn="just">
              <a:spcAft>
                <a:spcPts val="600"/>
              </a:spcAft>
              <a:buClr>
                <a:srgbClr val="004082"/>
              </a:buClr>
              <a:buNone/>
            </a:pP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36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99000"/>
    </mc:Choice>
    <mc:Fallback xmlns="">
      <p:transition spd="slow" advTm="86399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18144D-858C-46B8-B8BB-F56068A9B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Future works</a:t>
            </a:r>
            <a:endParaRPr lang="en-US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F569D23-9608-435B-FAD1-25EED3E7FBDC}"/>
              </a:ext>
            </a:extLst>
          </p:cNvPr>
          <p:cNvSpPr/>
          <p:nvPr/>
        </p:nvSpPr>
        <p:spPr>
          <a:xfrm>
            <a:off x="0" y="0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BDCFB55-91A7-273F-5E60-3862D290CC6E}"/>
              </a:ext>
            </a:extLst>
          </p:cNvPr>
          <p:cNvSpPr txBox="1"/>
          <p:nvPr/>
        </p:nvSpPr>
        <p:spPr>
          <a:xfrm>
            <a:off x="4681728" y="13350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079BDAA3-DBFE-546A-20A1-861C8DFC66D2}"/>
              </a:ext>
            </a:extLst>
          </p:cNvPr>
          <p:cNvSpPr/>
          <p:nvPr/>
        </p:nvSpPr>
        <p:spPr>
          <a:xfrm>
            <a:off x="0" y="6386945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4455A649-155A-A35E-6B72-6573159F9D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833"/>
          <a:stretch/>
        </p:blipFill>
        <p:spPr>
          <a:xfrm>
            <a:off x="5438670" y="6386945"/>
            <a:ext cx="1314660" cy="507425"/>
          </a:xfrm>
          <a:prstGeom prst="rect">
            <a:avLst/>
          </a:prstGeom>
        </p:spPr>
      </p:pic>
      <p:sp>
        <p:nvSpPr>
          <p:cNvPr id="13" name="Segnaposto data 2">
            <a:extLst>
              <a:ext uri="{FF2B5EF4-FFF2-40B4-BE49-F238E27FC236}">
                <a16:creationId xmlns:a16="http://schemas.microsoft.com/office/drawing/2014/main" id="{EEBCAC47-F2BF-47CC-25D1-8BA03B3948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it-IT">
                <a:solidFill>
                  <a:schemeClr val="bg1"/>
                </a:solidFill>
              </a:rPr>
              <a:t>Andrea Ierardi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Segnaposto numero diapositiva 5">
            <a:extLst>
              <a:ext uri="{FF2B5EF4-FFF2-40B4-BE49-F238E27FC236}">
                <a16:creationId xmlns:a16="http://schemas.microsoft.com/office/drawing/2014/main" id="{5D4148CA-EE64-91F7-17BD-11851861A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| </a:t>
            </a:r>
            <a:fld id="{5F749EAA-A109-7F46-AD23-F80BC68705B7}" type="slidenum">
              <a:rPr lang="en-US" smtClean="0">
                <a:solidFill>
                  <a:schemeClr val="bg1"/>
                </a:solidFill>
              </a:rPr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C6BF7E06-19DF-DF79-7D0C-8613C71AE56A}"/>
              </a:ext>
            </a:extLst>
          </p:cNvPr>
          <p:cNvSpPr txBox="1">
            <a:spLocks/>
          </p:cNvSpPr>
          <p:nvPr/>
        </p:nvSpPr>
        <p:spPr>
          <a:xfrm>
            <a:off x="428134" y="1690686"/>
            <a:ext cx="10587362" cy="4320480"/>
          </a:xfrm>
        </p:spPr>
        <p:txBody>
          <a:bodyPr>
            <a:noAutofit/>
          </a:bodyPr>
          <a:lstStyle>
            <a:lvl1pPr marL="342913" indent="-342913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rgbClr val="79D100"/>
              </a:buClr>
              <a:defRPr sz="1401" b="0" kern="120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1pPr>
            <a:lvl2pPr marL="228609" indent="-228609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2pPr>
            <a:lvl3pPr marL="419116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3pPr>
            <a:lvl4pPr marL="611209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4pPr>
            <a:lvl5pPr marL="803304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5pPr>
            <a:lvl6pPr marL="996734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tx1"/>
              </a:buClr>
              <a:buSzPct val="110000"/>
              <a:buFont typeface="Lucida Grande"/>
              <a:buChar char="­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188765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accent1"/>
              </a:buClr>
              <a:buSzPct val="110000"/>
              <a:buFont typeface="Lucida Grande"/>
              <a:buChar char="­"/>
              <a:defRPr sz="11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129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45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2"/>
                </a:solidFill>
              </a:rPr>
              <a:t>For future works, there are several possibilities: </a:t>
            </a:r>
          </a:p>
          <a:p>
            <a:pPr>
              <a:lnSpc>
                <a:spcPct val="150000"/>
              </a:lnSpc>
              <a:spcAft>
                <a:spcPts val="1601"/>
              </a:spcAft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Apply monthly networks analysis</a:t>
            </a:r>
            <a:r>
              <a:rPr lang="en-US" sz="1600" b="1" dirty="0">
                <a:solidFill>
                  <a:srgbClr val="004082"/>
                </a:solidFill>
              </a:rPr>
              <a:t> also on daily networks </a:t>
            </a:r>
            <a:r>
              <a:rPr lang="en-US" sz="1600" dirty="0">
                <a:solidFill>
                  <a:schemeClr val="tx2"/>
                </a:solidFill>
              </a:rPr>
              <a:t>(centrality, scale-free, resiliency)</a:t>
            </a:r>
          </a:p>
          <a:p>
            <a:pPr>
              <a:lnSpc>
                <a:spcPct val="150000"/>
              </a:lnSpc>
              <a:spcAft>
                <a:spcPts val="1601"/>
              </a:spcAft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Apply similar studies to </a:t>
            </a:r>
            <a:r>
              <a:rPr lang="en-US" sz="1600" b="1" dirty="0">
                <a:solidFill>
                  <a:srgbClr val="004082"/>
                </a:solidFill>
              </a:rPr>
              <a:t>data from different contexts </a:t>
            </a:r>
            <a:r>
              <a:rPr lang="en-US" sz="1600" dirty="0">
                <a:solidFill>
                  <a:schemeClr val="tx2"/>
                </a:solidFill>
              </a:rPr>
              <a:t>and environments.</a:t>
            </a:r>
          </a:p>
          <a:p>
            <a:pPr>
              <a:lnSpc>
                <a:spcPct val="150000"/>
              </a:lnSpc>
              <a:spcAft>
                <a:spcPts val="1601"/>
              </a:spcAft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2"/>
                </a:solidFill>
              </a:rPr>
              <a:t>Try </a:t>
            </a:r>
            <a:r>
              <a:rPr lang="en-US" sz="1600" b="1">
                <a:solidFill>
                  <a:srgbClr val="004082"/>
                </a:solidFill>
              </a:rPr>
              <a:t>different </a:t>
            </a:r>
            <a:r>
              <a:rPr lang="en-US" sz="1600" b="1" dirty="0">
                <a:solidFill>
                  <a:srgbClr val="004082"/>
                </a:solidFill>
              </a:rPr>
              <a:t>types </a:t>
            </a:r>
            <a:r>
              <a:rPr lang="en-US" sz="1600" dirty="0">
                <a:solidFill>
                  <a:schemeClr val="tx2"/>
                </a:solidFill>
              </a:rPr>
              <a:t>of node elimination: almost-failures attack and efficient link attack.</a:t>
            </a:r>
          </a:p>
          <a:p>
            <a:pPr>
              <a:lnSpc>
                <a:spcPct val="150000"/>
              </a:lnSpc>
              <a:spcAft>
                <a:spcPts val="1601"/>
              </a:spcAft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Try impact analysis on </a:t>
            </a:r>
            <a:r>
              <a:rPr lang="en-US" sz="1600" b="1" dirty="0">
                <a:solidFill>
                  <a:srgbClr val="004082"/>
                </a:solidFill>
              </a:rPr>
              <a:t>settlement discipline </a:t>
            </a:r>
            <a:r>
              <a:rPr lang="en-US" sz="1600" dirty="0">
                <a:solidFill>
                  <a:schemeClr val="tx2"/>
                </a:solidFill>
              </a:rPr>
              <a:t>(penalty on instructions with long time failed status) that went live on 1</a:t>
            </a:r>
            <a:r>
              <a:rPr lang="en-US" sz="1600" baseline="30000" dirty="0">
                <a:solidFill>
                  <a:schemeClr val="tx2"/>
                </a:solidFill>
              </a:rPr>
              <a:t>st</a:t>
            </a:r>
            <a:r>
              <a:rPr lang="en-US" sz="1600" dirty="0">
                <a:solidFill>
                  <a:schemeClr val="tx2"/>
                </a:solidFill>
              </a:rPr>
              <a:t> February 2022.</a:t>
            </a:r>
          </a:p>
        </p:txBody>
      </p:sp>
    </p:spTree>
    <p:extLst>
      <p:ext uri="{BB962C8B-B14F-4D97-AF65-F5344CB8AC3E}">
        <p14:creationId xmlns:p14="http://schemas.microsoft.com/office/powerpoint/2010/main" val="330614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99000"/>
    </mc:Choice>
    <mc:Fallback xmlns="">
      <p:transition spd="slow" advTm="86399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18144D-858C-46B8-B8BB-F56068A9B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832" y="2568326"/>
            <a:ext cx="3878337" cy="1523456"/>
          </a:xfrm>
        </p:spPr>
        <p:txBody>
          <a:bodyPr>
            <a:normAutofit/>
          </a:bodyPr>
          <a:lstStyle/>
          <a:p>
            <a:r>
              <a:rPr lang="en-US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F569D23-9608-435B-FAD1-25EED3E7FBDC}"/>
              </a:ext>
            </a:extLst>
          </p:cNvPr>
          <p:cNvSpPr/>
          <p:nvPr/>
        </p:nvSpPr>
        <p:spPr>
          <a:xfrm>
            <a:off x="0" y="0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239BE89D-CE05-61AD-078D-4B975204F5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833"/>
          <a:stretch/>
        </p:blipFill>
        <p:spPr>
          <a:xfrm>
            <a:off x="5438670" y="6386945"/>
            <a:ext cx="1314660" cy="50742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BDCFB55-91A7-273F-5E60-3862D290CC6E}"/>
              </a:ext>
            </a:extLst>
          </p:cNvPr>
          <p:cNvSpPr txBox="1"/>
          <p:nvPr/>
        </p:nvSpPr>
        <p:spPr>
          <a:xfrm>
            <a:off x="4681728" y="13350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40FA690B-AF58-A938-8558-019CE62E6E19}"/>
              </a:ext>
            </a:extLst>
          </p:cNvPr>
          <p:cNvSpPr/>
          <p:nvPr/>
        </p:nvSpPr>
        <p:spPr>
          <a:xfrm>
            <a:off x="0" y="6386945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AB6A237D-721C-485F-62F0-9145A1FB8F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833"/>
          <a:stretch/>
        </p:blipFill>
        <p:spPr>
          <a:xfrm>
            <a:off x="5438670" y="6386945"/>
            <a:ext cx="1314660" cy="507425"/>
          </a:xfrm>
          <a:prstGeom prst="rect">
            <a:avLst/>
          </a:prstGeom>
        </p:spPr>
      </p:pic>
      <p:sp>
        <p:nvSpPr>
          <p:cNvPr id="18" name="Segnaposto data 2">
            <a:extLst>
              <a:ext uri="{FF2B5EF4-FFF2-40B4-BE49-F238E27FC236}">
                <a16:creationId xmlns:a16="http://schemas.microsoft.com/office/drawing/2014/main" id="{9D7478B6-B7B9-B77A-6EFF-895506BE9B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it-IT">
                <a:solidFill>
                  <a:schemeClr val="bg1"/>
                </a:solidFill>
              </a:rPr>
              <a:t>Andrea Ierardi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0" name="Segnaposto numero diapositiva 5">
            <a:extLst>
              <a:ext uri="{FF2B5EF4-FFF2-40B4-BE49-F238E27FC236}">
                <a16:creationId xmlns:a16="http://schemas.microsoft.com/office/drawing/2014/main" id="{D081022F-4824-4B8B-ED53-E1B42D36B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| </a:t>
            </a:r>
            <a:fld id="{5F749EAA-A109-7F46-AD23-F80BC68705B7}" type="slidenum">
              <a:rPr lang="en-US" smtClean="0">
                <a:solidFill>
                  <a:schemeClr val="bg1"/>
                </a:solidFill>
              </a:rPr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8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99000"/>
    </mc:Choice>
    <mc:Fallback xmlns="">
      <p:transition spd="slow" advTm="86399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18144D-858C-46B8-B8BB-F56068A9B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Objective 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F569D23-9608-435B-FAD1-25EED3E7FBDC}"/>
              </a:ext>
            </a:extLst>
          </p:cNvPr>
          <p:cNvSpPr/>
          <p:nvPr/>
        </p:nvSpPr>
        <p:spPr>
          <a:xfrm>
            <a:off x="0" y="0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23CF222-B2C5-D4B0-6A2D-8839384FE68D}"/>
              </a:ext>
            </a:extLst>
          </p:cNvPr>
          <p:cNvSpPr/>
          <p:nvPr/>
        </p:nvSpPr>
        <p:spPr>
          <a:xfrm>
            <a:off x="0" y="6386945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D64493C1-4C09-FB4A-3FC6-016D381E45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833"/>
          <a:stretch/>
        </p:blipFill>
        <p:spPr>
          <a:xfrm>
            <a:off x="5438670" y="6386945"/>
            <a:ext cx="1314660" cy="507425"/>
          </a:xfrm>
          <a:prstGeom prst="rect">
            <a:avLst/>
          </a:prstGeom>
        </p:spPr>
      </p:pic>
      <p:sp>
        <p:nvSpPr>
          <p:cNvPr id="16" name="Segnaposto data 2">
            <a:extLst>
              <a:ext uri="{FF2B5EF4-FFF2-40B4-BE49-F238E27FC236}">
                <a16:creationId xmlns:a16="http://schemas.microsoft.com/office/drawing/2014/main" id="{83DE7634-E080-634C-4018-C826746AA0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it-IT">
                <a:solidFill>
                  <a:schemeClr val="bg1"/>
                </a:solidFill>
              </a:rPr>
              <a:t>Andrea Ierardi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949A15D9-BA3D-1E93-EF1A-6107A94EDD38}"/>
              </a:ext>
            </a:extLst>
          </p:cNvPr>
          <p:cNvSpPr txBox="1">
            <a:spLocks/>
          </p:cNvSpPr>
          <p:nvPr/>
        </p:nvSpPr>
        <p:spPr>
          <a:xfrm>
            <a:off x="428134" y="1690687"/>
            <a:ext cx="11119702" cy="4361321"/>
          </a:xfrm>
        </p:spPr>
        <p:txBody>
          <a:bodyPr>
            <a:noAutofit/>
          </a:bodyPr>
          <a:lstStyle>
            <a:lvl1pPr marL="342913" indent="-342913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rgbClr val="79D100"/>
              </a:buClr>
              <a:defRPr sz="1401" b="0" kern="120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1pPr>
            <a:lvl2pPr marL="228609" indent="-228609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2pPr>
            <a:lvl3pPr marL="419116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3pPr>
            <a:lvl4pPr marL="611209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4pPr>
            <a:lvl5pPr marL="803304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5pPr>
            <a:lvl6pPr marL="996734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tx1"/>
              </a:buClr>
              <a:buSzPct val="110000"/>
              <a:buFont typeface="Lucida Grande"/>
              <a:buChar char="­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188765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accent1"/>
              </a:buClr>
              <a:buSzPct val="110000"/>
              <a:buFont typeface="Lucida Grande"/>
              <a:buChar char="­"/>
              <a:defRPr sz="11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129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45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6141" lvl="4" indent="-285750">
              <a:spcAft>
                <a:spcPts val="1200"/>
              </a:spcAft>
              <a:buClr>
                <a:srgbClr val="004082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B2B481C0-1DAE-B122-3031-B76DE9BF2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| </a:t>
            </a:r>
            <a:fld id="{5F749EAA-A109-7F46-AD23-F80BC68705B7}" type="slidenum">
              <a:rPr lang="en-US" smtClean="0">
                <a:solidFill>
                  <a:schemeClr val="bg1"/>
                </a:solidFill>
              </a:rPr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E87C04E6-D0B1-D545-975E-8B10B7440D31}"/>
              </a:ext>
            </a:extLst>
          </p:cNvPr>
          <p:cNvSpPr txBox="1">
            <a:spLocks/>
          </p:cNvSpPr>
          <p:nvPr/>
        </p:nvSpPr>
        <p:spPr>
          <a:xfrm>
            <a:off x="428134" y="1690686"/>
            <a:ext cx="10587362" cy="4320480"/>
          </a:xfrm>
        </p:spPr>
        <p:txBody>
          <a:bodyPr>
            <a:noAutofit/>
          </a:bodyPr>
          <a:lstStyle>
            <a:lvl1pPr marL="342913" indent="-342913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rgbClr val="79D100"/>
              </a:buClr>
              <a:defRPr sz="1401" b="0" kern="120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1pPr>
            <a:lvl2pPr marL="228609" indent="-228609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2pPr>
            <a:lvl3pPr marL="419116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3pPr>
            <a:lvl4pPr marL="611209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4pPr>
            <a:lvl5pPr marL="803304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5pPr>
            <a:lvl6pPr marL="996734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tx1"/>
              </a:buClr>
              <a:buSzPct val="110000"/>
              <a:buFont typeface="Lucida Grande"/>
              <a:buChar char="­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188765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accent1"/>
              </a:buClr>
              <a:buSzPct val="110000"/>
              <a:buFont typeface="Lucida Grande"/>
              <a:buChar char="­"/>
              <a:defRPr sz="11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129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45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4082"/>
              </a:buClr>
            </a:pPr>
            <a:r>
              <a:rPr lang="en-US" sz="1600" dirty="0">
                <a:solidFill>
                  <a:schemeClr val="tx2"/>
                </a:solidFill>
              </a:rPr>
              <a:t>The aim of the study is the construction of </a:t>
            </a:r>
            <a:r>
              <a:rPr lang="en-US" sz="1600" b="1" dirty="0">
                <a:solidFill>
                  <a:srgbClr val="004082"/>
                </a:solidFill>
              </a:rPr>
              <a:t>Social Networks </a:t>
            </a:r>
            <a:r>
              <a:rPr lang="en-US" sz="1600" dirty="0">
                <a:solidFill>
                  <a:schemeClr val="tx2"/>
                </a:solidFill>
              </a:rPr>
              <a:t>from post trade settlement instructions of Monte </a:t>
            </a:r>
            <a:r>
              <a:rPr lang="en-US" sz="1600" dirty="0" err="1">
                <a:solidFill>
                  <a:schemeClr val="tx2"/>
                </a:solidFill>
              </a:rPr>
              <a:t>Titoli</a:t>
            </a:r>
            <a:r>
              <a:rPr lang="en-US" sz="1600" dirty="0">
                <a:solidFill>
                  <a:schemeClr val="tx2"/>
                </a:solidFill>
              </a:rPr>
              <a:t> systems.</a:t>
            </a:r>
          </a:p>
          <a:p>
            <a:pPr marL="0" indent="0">
              <a:buClr>
                <a:srgbClr val="004082"/>
              </a:buClr>
            </a:pPr>
            <a:endParaRPr lang="en-US" sz="1600" dirty="0">
              <a:solidFill>
                <a:schemeClr val="tx2"/>
              </a:solidFill>
            </a:endParaRPr>
          </a:p>
          <a:p>
            <a:pPr marL="0" indent="0">
              <a:buClr>
                <a:srgbClr val="004082"/>
              </a:buClr>
            </a:pPr>
            <a:r>
              <a:rPr lang="en-US" sz="1600" dirty="0">
                <a:solidFill>
                  <a:schemeClr val="tx2"/>
                </a:solidFill>
              </a:rPr>
              <a:t>The study can be divided in two main networks constructions:</a:t>
            </a:r>
          </a:p>
          <a:p>
            <a:pPr marL="285750" indent="-285750"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4082"/>
                </a:solidFill>
              </a:rPr>
              <a:t>Monthly</a:t>
            </a:r>
            <a:r>
              <a:rPr lang="en-US" sz="1600" dirty="0">
                <a:solidFill>
                  <a:schemeClr val="tx2"/>
                </a:solidFill>
              </a:rPr>
              <a:t> cumulative and non-cumulative Networks:</a:t>
            </a:r>
          </a:p>
          <a:p>
            <a:pPr marL="554046" lvl="3" indent="-285750" algn="just">
              <a:spcAft>
                <a:spcPts val="600"/>
              </a:spcAft>
              <a:buClr>
                <a:srgbClr val="004082"/>
              </a:buClr>
              <a:buFontTx/>
              <a:buChar char="-"/>
            </a:pPr>
            <a:r>
              <a:rPr lang="en-US" sz="1400" dirty="0">
                <a:solidFill>
                  <a:schemeClr val="tx2"/>
                </a:solidFill>
              </a:rPr>
              <a:t>Centrality analysis</a:t>
            </a:r>
          </a:p>
          <a:p>
            <a:pPr marL="554046" lvl="3" indent="-285750" algn="just">
              <a:spcAft>
                <a:spcPts val="600"/>
              </a:spcAft>
              <a:buClr>
                <a:srgbClr val="004082"/>
              </a:buClr>
              <a:buFontTx/>
              <a:buChar char="-"/>
            </a:pPr>
            <a:r>
              <a:rPr lang="en-US" sz="1400" dirty="0">
                <a:solidFill>
                  <a:schemeClr val="tx2"/>
                </a:solidFill>
              </a:rPr>
              <a:t>Scale-free networks pattern detection</a:t>
            </a:r>
          </a:p>
          <a:p>
            <a:pPr marL="554046" lvl="3" indent="-285750" algn="just">
              <a:spcAft>
                <a:spcPts val="1800"/>
              </a:spcAft>
              <a:buClr>
                <a:srgbClr val="004082"/>
              </a:buClr>
              <a:buFontTx/>
              <a:buChar char="-"/>
            </a:pPr>
            <a:r>
              <a:rPr lang="en-US" sz="1400" dirty="0">
                <a:solidFill>
                  <a:schemeClr val="tx2"/>
                </a:solidFill>
              </a:rPr>
              <a:t>Networks resiliency analysis</a:t>
            </a:r>
          </a:p>
          <a:p>
            <a:pPr marL="285750" indent="-285750" algn="just">
              <a:spcAft>
                <a:spcPts val="1200"/>
              </a:spcAft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4082"/>
                </a:solidFill>
              </a:rPr>
              <a:t>Daily</a:t>
            </a:r>
            <a:r>
              <a:rPr lang="en-US" sz="1600" dirty="0">
                <a:solidFill>
                  <a:schemeClr val="tx2"/>
                </a:solidFill>
              </a:rPr>
              <a:t> Networks two case studies of disruptive events:</a:t>
            </a:r>
          </a:p>
          <a:p>
            <a:pPr marL="554046" lvl="3" indent="-285750" algn="just">
              <a:spcAft>
                <a:spcPts val="600"/>
              </a:spcAft>
              <a:buClr>
                <a:srgbClr val="004082"/>
              </a:buClr>
              <a:buFontTx/>
              <a:buChar char="-"/>
            </a:pPr>
            <a:r>
              <a:rPr lang="en-US" sz="1400" dirty="0">
                <a:solidFill>
                  <a:schemeClr val="tx2"/>
                </a:solidFill>
              </a:rPr>
              <a:t>Impact of Covid19</a:t>
            </a:r>
          </a:p>
          <a:p>
            <a:pPr marL="554046" lvl="3" indent="-285750" algn="just">
              <a:spcAft>
                <a:spcPts val="600"/>
              </a:spcAft>
              <a:buClr>
                <a:srgbClr val="004082"/>
              </a:buClr>
              <a:buFontTx/>
              <a:buChar char="-"/>
            </a:pPr>
            <a:r>
              <a:rPr lang="en-US" sz="1400" dirty="0">
                <a:solidFill>
                  <a:schemeClr val="tx2"/>
                </a:solidFill>
              </a:rPr>
              <a:t>Impact of BTP Italia and BTP Futura emissions</a:t>
            </a:r>
          </a:p>
        </p:txBody>
      </p:sp>
    </p:spTree>
    <p:extLst>
      <p:ext uri="{BB962C8B-B14F-4D97-AF65-F5344CB8AC3E}">
        <p14:creationId xmlns:p14="http://schemas.microsoft.com/office/powerpoint/2010/main" val="300865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99000"/>
    </mc:Choice>
    <mc:Fallback xmlns="">
      <p:transition spd="slow" advTm="86399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18144D-858C-46B8-B8BB-F56068A9B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Technologies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F569D23-9608-435B-FAD1-25EED3E7FBDC}"/>
              </a:ext>
            </a:extLst>
          </p:cNvPr>
          <p:cNvSpPr/>
          <p:nvPr/>
        </p:nvSpPr>
        <p:spPr>
          <a:xfrm>
            <a:off x="0" y="0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D9AC1BC6-8098-D6FF-7BF9-68483CE0ACBD}"/>
              </a:ext>
            </a:extLst>
          </p:cNvPr>
          <p:cNvSpPr/>
          <p:nvPr/>
        </p:nvSpPr>
        <p:spPr>
          <a:xfrm>
            <a:off x="0" y="6386945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9" name="Elemento grafico 28">
            <a:extLst>
              <a:ext uri="{FF2B5EF4-FFF2-40B4-BE49-F238E27FC236}">
                <a16:creationId xmlns:a16="http://schemas.microsoft.com/office/drawing/2014/main" id="{03C5F4B9-2ED5-EC9E-1EE5-66E021B77F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833"/>
          <a:stretch/>
        </p:blipFill>
        <p:spPr>
          <a:xfrm>
            <a:off x="5438670" y="6386945"/>
            <a:ext cx="1314660" cy="507425"/>
          </a:xfrm>
          <a:prstGeom prst="rect">
            <a:avLst/>
          </a:prstGeom>
        </p:spPr>
      </p:pic>
      <p:sp>
        <p:nvSpPr>
          <p:cNvPr id="30" name="Segnaposto data 2">
            <a:extLst>
              <a:ext uri="{FF2B5EF4-FFF2-40B4-BE49-F238E27FC236}">
                <a16:creationId xmlns:a16="http://schemas.microsoft.com/office/drawing/2014/main" id="{4DE807DE-C538-DCD3-CDF4-898971C602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it-IT">
                <a:solidFill>
                  <a:schemeClr val="bg1"/>
                </a:solidFill>
              </a:rPr>
              <a:t>Andrea Ierardi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874F6293-41E5-C1F7-01F9-B89ACBEC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| </a:t>
            </a:r>
            <a:fld id="{5F749EAA-A109-7F46-AD23-F80BC68705B7}" type="slidenum">
              <a:rPr lang="en-US" smtClean="0">
                <a:solidFill>
                  <a:schemeClr val="bg1"/>
                </a:solidFill>
              </a:rPr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194" name="Picture 2" descr="Python (programming language) - Wikipedia">
            <a:extLst>
              <a:ext uri="{FF2B5EF4-FFF2-40B4-BE49-F238E27FC236}">
                <a16:creationId xmlns:a16="http://schemas.microsoft.com/office/drawing/2014/main" id="{31160C33-24A0-A375-BD02-A3AC84F1E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912" y="2305768"/>
            <a:ext cx="844353" cy="84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Amazon Web Services - Wikipedia">
            <a:extLst>
              <a:ext uri="{FF2B5EF4-FFF2-40B4-BE49-F238E27FC236}">
                <a16:creationId xmlns:a16="http://schemas.microsoft.com/office/drawing/2014/main" id="{BE3DB5D3-6D5C-140C-B3FA-C75CF80BC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607" y="2328419"/>
            <a:ext cx="1183346" cy="71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Sitecore CDP Integration for Amazon Sagemaker | Sitecore Marketplace">
            <a:extLst>
              <a:ext uri="{FF2B5EF4-FFF2-40B4-BE49-F238E27FC236}">
                <a16:creationId xmlns:a16="http://schemas.microsoft.com/office/drawing/2014/main" id="{791ECCAC-E095-4C53-1AE7-DCA41D6733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1" t="13388" r="6778" b="9219"/>
          <a:stretch/>
        </p:blipFill>
        <p:spPr bwMode="auto">
          <a:xfrm>
            <a:off x="6748290" y="4608976"/>
            <a:ext cx="1870776" cy="732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Backup Amazon AWS S3 - Bonassin.it">
            <a:extLst>
              <a:ext uri="{FF2B5EF4-FFF2-40B4-BE49-F238E27FC236}">
                <a16:creationId xmlns:a16="http://schemas.microsoft.com/office/drawing/2014/main" id="{9958B6A2-F892-DFCD-F61F-F3572184AF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068"/>
          <a:stretch/>
        </p:blipFill>
        <p:spPr bwMode="auto">
          <a:xfrm>
            <a:off x="4632233" y="4530137"/>
            <a:ext cx="871100" cy="732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How to install PySpark locally. Here I'll go through step-by-step to… | by  Ting-Hao Chen | Programming Notes | Medium">
            <a:extLst>
              <a:ext uri="{FF2B5EF4-FFF2-40B4-BE49-F238E27FC236}">
                <a16:creationId xmlns:a16="http://schemas.microsoft.com/office/drawing/2014/main" id="{A9AFBEEC-E521-CF58-7B4F-9DB43F196B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5" b="27335"/>
          <a:stretch/>
        </p:blipFill>
        <p:spPr bwMode="auto">
          <a:xfrm>
            <a:off x="1048324" y="2155355"/>
            <a:ext cx="1856323" cy="87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0A6A1C48-38F7-07EE-D0FD-3CD9FE61BE85}"/>
              </a:ext>
            </a:extLst>
          </p:cNvPr>
          <p:cNvSpPr/>
          <p:nvPr/>
        </p:nvSpPr>
        <p:spPr>
          <a:xfrm>
            <a:off x="346771" y="3426204"/>
            <a:ext cx="3569182" cy="6155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b="1">
                <a:solidFill>
                  <a:srgbClr val="004082"/>
                </a:solidFill>
              </a:rPr>
              <a:t>PySpark </a:t>
            </a:r>
          </a:p>
          <a:p>
            <a:pPr algn="ctr"/>
            <a:r>
              <a:rPr lang="en-US" sz="1600">
                <a:solidFill>
                  <a:schemeClr val="tx2"/>
                </a:solidFill>
              </a:rPr>
              <a:t>Extracting settlement instructions</a:t>
            </a:r>
            <a:endParaRPr lang="en-US" sz="160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932A0BC2-3110-63DD-0BEC-1DCA56C1565C}"/>
              </a:ext>
            </a:extLst>
          </p:cNvPr>
          <p:cNvSpPr/>
          <p:nvPr/>
        </p:nvSpPr>
        <p:spPr>
          <a:xfrm>
            <a:off x="4742493" y="3444389"/>
            <a:ext cx="3231526" cy="615553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b="1" dirty="0">
                <a:solidFill>
                  <a:srgbClr val="004082"/>
                </a:solidFill>
              </a:rPr>
              <a:t>Amazon Web Services (AWS) </a:t>
            </a:r>
            <a:br>
              <a:rPr lang="en-US" b="1" dirty="0">
                <a:solidFill>
                  <a:srgbClr val="00408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Data storing, processing and analysis</a:t>
            </a:r>
            <a:endParaRPr lang="en-US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F449AE78-3339-BE56-09BD-597D7C0D3BA9}"/>
              </a:ext>
            </a:extLst>
          </p:cNvPr>
          <p:cNvSpPr/>
          <p:nvPr/>
        </p:nvSpPr>
        <p:spPr>
          <a:xfrm>
            <a:off x="4415385" y="5427991"/>
            <a:ext cx="1249188" cy="615553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b="1" dirty="0">
                <a:solidFill>
                  <a:srgbClr val="004082"/>
                </a:solidFill>
              </a:rPr>
              <a:t>S3 buckets </a:t>
            </a:r>
            <a:br>
              <a:rPr lang="en-US" b="1" dirty="0">
                <a:solidFill>
                  <a:srgbClr val="00408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Data storing</a:t>
            </a:r>
            <a:endParaRPr lang="en-US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F3E944B8-0B08-5538-0721-DEF7FCC842A0}"/>
              </a:ext>
            </a:extLst>
          </p:cNvPr>
          <p:cNvSpPr/>
          <p:nvPr/>
        </p:nvSpPr>
        <p:spPr>
          <a:xfrm>
            <a:off x="6485467" y="5427991"/>
            <a:ext cx="2323970" cy="615553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b="1" dirty="0" err="1">
                <a:solidFill>
                  <a:srgbClr val="004082"/>
                </a:solidFill>
              </a:rPr>
              <a:t>Sagemaker</a:t>
            </a:r>
            <a:r>
              <a:rPr lang="en-US" b="1" dirty="0">
                <a:solidFill>
                  <a:srgbClr val="004082"/>
                </a:solidFill>
              </a:rPr>
              <a:t> Notebooks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Data Analysis</a:t>
            </a:r>
            <a:endParaRPr lang="en-US" sz="1600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761718D-2131-FA34-C9C9-88A90B6D8C99}"/>
              </a:ext>
            </a:extLst>
          </p:cNvPr>
          <p:cNvSpPr/>
          <p:nvPr/>
        </p:nvSpPr>
        <p:spPr>
          <a:xfrm>
            <a:off x="8926651" y="3444389"/>
            <a:ext cx="2143856" cy="615553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b="1" dirty="0">
                <a:solidFill>
                  <a:srgbClr val="004082"/>
                </a:solidFill>
              </a:rPr>
              <a:t>Python 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Programming Language</a:t>
            </a:r>
            <a:endParaRPr lang="en-US" sz="1600" dirty="0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20D8093C-6B86-226B-B9C0-A6D7FEE3523E}"/>
              </a:ext>
            </a:extLst>
          </p:cNvPr>
          <p:cNvCxnSpPr>
            <a:cxnSpLocks/>
            <a:stCxn id="5" idx="2"/>
            <a:endCxn id="8200" idx="0"/>
          </p:cNvCxnSpPr>
          <p:nvPr/>
        </p:nvCxnSpPr>
        <p:spPr>
          <a:xfrm flipH="1">
            <a:off x="5067783" y="4059942"/>
            <a:ext cx="1290473" cy="470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2DD4500-7C81-81CE-5CEE-5A55EA414B3A}"/>
              </a:ext>
            </a:extLst>
          </p:cNvPr>
          <p:cNvCxnSpPr>
            <a:cxnSpLocks/>
            <a:stCxn id="5" idx="2"/>
            <a:endCxn id="8198" idx="0"/>
          </p:cNvCxnSpPr>
          <p:nvPr/>
        </p:nvCxnSpPr>
        <p:spPr>
          <a:xfrm>
            <a:off x="6358256" y="4059942"/>
            <a:ext cx="1325422" cy="549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27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99000"/>
    </mc:Choice>
    <mc:Fallback xmlns="">
      <p:transition spd="slow" advTm="86399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18144D-858C-46B8-B8BB-F56068A9B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Networks construction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F569D23-9608-435B-FAD1-25EED3E7FBDC}"/>
              </a:ext>
            </a:extLst>
          </p:cNvPr>
          <p:cNvSpPr/>
          <p:nvPr/>
        </p:nvSpPr>
        <p:spPr>
          <a:xfrm>
            <a:off x="0" y="0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23CF222-B2C5-D4B0-6A2D-8839384FE68D}"/>
              </a:ext>
            </a:extLst>
          </p:cNvPr>
          <p:cNvSpPr/>
          <p:nvPr/>
        </p:nvSpPr>
        <p:spPr>
          <a:xfrm>
            <a:off x="0" y="6386945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D64493C1-4C09-FB4A-3FC6-016D381E45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833"/>
          <a:stretch/>
        </p:blipFill>
        <p:spPr>
          <a:xfrm>
            <a:off x="5438670" y="6386945"/>
            <a:ext cx="1314660" cy="507425"/>
          </a:xfrm>
          <a:prstGeom prst="rect">
            <a:avLst/>
          </a:prstGeom>
        </p:spPr>
      </p:pic>
      <p:sp>
        <p:nvSpPr>
          <p:cNvPr id="16" name="Segnaposto data 2">
            <a:extLst>
              <a:ext uri="{FF2B5EF4-FFF2-40B4-BE49-F238E27FC236}">
                <a16:creationId xmlns:a16="http://schemas.microsoft.com/office/drawing/2014/main" id="{83DE7634-E080-634C-4018-C826746AA0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it-IT">
                <a:solidFill>
                  <a:schemeClr val="bg1"/>
                </a:solidFill>
              </a:rPr>
              <a:t>Andrea Ierardi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949A15D9-BA3D-1E93-EF1A-6107A94EDD38}"/>
              </a:ext>
            </a:extLst>
          </p:cNvPr>
          <p:cNvSpPr txBox="1">
            <a:spLocks/>
          </p:cNvSpPr>
          <p:nvPr/>
        </p:nvSpPr>
        <p:spPr>
          <a:xfrm>
            <a:off x="428133" y="1560320"/>
            <a:ext cx="8274600" cy="4548128"/>
          </a:xfrm>
        </p:spPr>
        <p:txBody>
          <a:bodyPr>
            <a:noAutofit/>
          </a:bodyPr>
          <a:lstStyle>
            <a:lvl1pPr marL="342913" indent="-342913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rgbClr val="79D100"/>
              </a:buClr>
              <a:defRPr sz="1401" b="0" kern="120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1pPr>
            <a:lvl2pPr marL="228609" indent="-228609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2pPr>
            <a:lvl3pPr marL="419116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3pPr>
            <a:lvl4pPr marL="611209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4pPr>
            <a:lvl5pPr marL="803304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5pPr>
            <a:lvl6pPr marL="996734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tx1"/>
              </a:buClr>
              <a:buSzPct val="110000"/>
              <a:buFont typeface="Lucida Grande"/>
              <a:buChar char="­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188765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accent1"/>
              </a:buClr>
              <a:buSzPct val="110000"/>
              <a:buFont typeface="Lucida Grande"/>
              <a:buChar char="­"/>
              <a:defRPr sz="11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129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45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Date range from </a:t>
            </a:r>
            <a:r>
              <a:rPr lang="en-US" sz="1600" b="1" dirty="0">
                <a:solidFill>
                  <a:srgbClr val="004082"/>
                </a:solidFill>
              </a:rPr>
              <a:t>May 2018 </a:t>
            </a:r>
            <a:r>
              <a:rPr lang="en-US" sz="1600" dirty="0">
                <a:solidFill>
                  <a:schemeClr val="tx2"/>
                </a:solidFill>
              </a:rPr>
              <a:t>to end of </a:t>
            </a:r>
            <a:r>
              <a:rPr lang="en-US" sz="1600" b="1" dirty="0">
                <a:solidFill>
                  <a:srgbClr val="004082"/>
                </a:solidFill>
              </a:rPr>
              <a:t>July 2021</a:t>
            </a:r>
          </a:p>
          <a:p>
            <a:pPr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Companies' names have been anonymized except for Monte </a:t>
            </a:r>
            <a:r>
              <a:rPr lang="en-US" sz="1600" dirty="0" err="1">
                <a:solidFill>
                  <a:schemeClr val="tx2"/>
                </a:solidFill>
              </a:rPr>
              <a:t>Titoli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and CC&amp;G</a:t>
            </a:r>
          </a:p>
          <a:p>
            <a:pPr>
              <a:buClr>
                <a:srgbClr val="004082"/>
              </a:buCl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spcAft>
                <a:spcPts val="600"/>
              </a:spcAft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Data are </a:t>
            </a:r>
            <a:r>
              <a:rPr lang="en-US" sz="1600" b="1" dirty="0">
                <a:solidFill>
                  <a:srgbClr val="004082"/>
                </a:solidFill>
              </a:rPr>
              <a:t>aggregated</a:t>
            </a:r>
            <a:r>
              <a:rPr lang="en-US" sz="1600" dirty="0">
                <a:solidFill>
                  <a:schemeClr val="tx2"/>
                </a:solidFill>
              </a:rPr>
              <a:t> based on:</a:t>
            </a:r>
          </a:p>
          <a:p>
            <a:pPr lvl="2">
              <a:spcAft>
                <a:spcPts val="600"/>
              </a:spcAft>
              <a:buClr>
                <a:srgbClr val="004082"/>
              </a:buClr>
              <a:buFont typeface="Font di sistema regolare"/>
              <a:buChar char="-"/>
            </a:pPr>
            <a:r>
              <a:rPr lang="en-US" sz="1400" dirty="0">
                <a:solidFill>
                  <a:schemeClr val="tx2"/>
                </a:solidFill>
              </a:rPr>
              <a:t>Company deliverer – receiver couple</a:t>
            </a:r>
          </a:p>
          <a:p>
            <a:pPr lvl="2">
              <a:spcAft>
                <a:spcPts val="600"/>
              </a:spcAft>
              <a:buClr>
                <a:srgbClr val="004082"/>
              </a:buClr>
              <a:buFont typeface="Font di sistema regolare"/>
              <a:buChar char="-"/>
            </a:pPr>
            <a:r>
              <a:rPr lang="en-US" sz="1400" dirty="0">
                <a:solidFill>
                  <a:schemeClr val="tx2"/>
                </a:solidFill>
              </a:rPr>
              <a:t>Financial instrument type: </a:t>
            </a:r>
            <a:r>
              <a:rPr lang="en-US" altLang="it-IT" sz="1400" dirty="0">
                <a:solidFill>
                  <a:schemeClr val="tx2"/>
                </a:solidFill>
              </a:rPr>
              <a:t>Corporate Bonds, Government Bonds, </a:t>
            </a:r>
            <a:br>
              <a:rPr lang="en-US" altLang="it-IT" sz="1400" dirty="0">
                <a:solidFill>
                  <a:schemeClr val="tx2"/>
                </a:solidFill>
              </a:rPr>
            </a:br>
            <a:r>
              <a:rPr lang="en-US" altLang="it-IT" sz="1400" dirty="0">
                <a:solidFill>
                  <a:schemeClr val="tx2"/>
                </a:solidFill>
              </a:rPr>
              <a:t>Funds, Shares, ETF and others.</a:t>
            </a:r>
          </a:p>
          <a:p>
            <a:pPr lvl="2">
              <a:spcAft>
                <a:spcPts val="600"/>
              </a:spcAft>
              <a:buClr>
                <a:srgbClr val="004082"/>
              </a:buClr>
              <a:buFont typeface="Font di sistema regolare"/>
              <a:buChar char="-"/>
            </a:pPr>
            <a:r>
              <a:rPr lang="en-US" sz="1400" dirty="0">
                <a:solidFill>
                  <a:schemeClr val="tx2"/>
                </a:solidFill>
              </a:rPr>
              <a:t>Settlement Status: settled (S) or failed (N)</a:t>
            </a:r>
          </a:p>
          <a:p>
            <a:pPr lvl="1">
              <a:buClr>
                <a:srgbClr val="004082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lvl="1">
              <a:spcAft>
                <a:spcPts val="600"/>
              </a:spcAft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Graph representation:	</a:t>
            </a:r>
          </a:p>
          <a:p>
            <a:pPr lvl="2">
              <a:spcAft>
                <a:spcPts val="600"/>
              </a:spcAft>
              <a:buClr>
                <a:srgbClr val="004082"/>
              </a:buClr>
              <a:buFont typeface="Font di sistema regolare"/>
              <a:buChar char="-"/>
            </a:pPr>
            <a:r>
              <a:rPr lang="en-US" sz="1400" b="1" dirty="0">
                <a:solidFill>
                  <a:srgbClr val="004082"/>
                </a:solidFill>
              </a:rPr>
              <a:t>Nodes</a:t>
            </a:r>
            <a:r>
              <a:rPr lang="en-US" sz="1400" dirty="0">
                <a:solidFill>
                  <a:schemeClr val="tx2"/>
                </a:solidFill>
              </a:rPr>
              <a:t>: companies</a:t>
            </a:r>
          </a:p>
          <a:p>
            <a:pPr lvl="2">
              <a:spcAft>
                <a:spcPts val="600"/>
              </a:spcAft>
              <a:buClr>
                <a:srgbClr val="004082"/>
              </a:buClr>
              <a:buFont typeface="Font di sistema regolare"/>
              <a:buChar char="-"/>
            </a:pPr>
            <a:r>
              <a:rPr lang="en-US" sz="1400" b="1" dirty="0">
                <a:solidFill>
                  <a:srgbClr val="004082"/>
                </a:solidFill>
              </a:rPr>
              <a:t>Edges</a:t>
            </a:r>
            <a:r>
              <a:rPr lang="en-US" sz="1400" dirty="0">
                <a:solidFill>
                  <a:schemeClr val="tx2"/>
                </a:solidFill>
              </a:rPr>
              <a:t>:</a:t>
            </a:r>
          </a:p>
          <a:p>
            <a:pPr lvl="3">
              <a:spcAft>
                <a:spcPts val="401"/>
              </a:spcAft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Directed: from deliverer to </a:t>
            </a:r>
            <a:r>
              <a:rPr lang="en-US" sz="1400" dirty="0" err="1">
                <a:solidFill>
                  <a:schemeClr val="tx2"/>
                </a:solidFill>
              </a:rPr>
              <a:t>reicever</a:t>
            </a:r>
            <a:endParaRPr lang="en-US" sz="1400" dirty="0">
              <a:solidFill>
                <a:schemeClr val="tx2"/>
              </a:solidFill>
            </a:endParaRPr>
          </a:p>
          <a:p>
            <a:pPr lvl="3">
              <a:spcAft>
                <a:spcPts val="401"/>
              </a:spcAft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Weighted: with cash flow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B2B481C0-1DAE-B122-3031-B76DE9BF2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| </a:t>
            </a:r>
            <a:fld id="{5F749EAA-A109-7F46-AD23-F80BC68705B7}" type="slidenum">
              <a:rPr lang="en-US" smtClean="0">
                <a:solidFill>
                  <a:schemeClr val="bg1"/>
                </a:solidFill>
              </a:r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00F0405A-2544-4E60-336A-B4F3DF2481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37" t="10030" r="7586" b="4445"/>
          <a:stretch/>
        </p:blipFill>
        <p:spPr>
          <a:xfrm>
            <a:off x="10110729" y="4614290"/>
            <a:ext cx="1747811" cy="1722604"/>
          </a:xfrm>
          <a:prstGeom prst="rect">
            <a:avLst/>
          </a:prstGeom>
        </p:spPr>
      </p:pic>
      <p:graphicFrame>
        <p:nvGraphicFramePr>
          <p:cNvPr id="23" name="Table 8">
            <a:extLst>
              <a:ext uri="{FF2B5EF4-FFF2-40B4-BE49-F238E27FC236}">
                <a16:creationId xmlns:a16="http://schemas.microsoft.com/office/drawing/2014/main" id="{47AC0CAD-E641-A723-FE24-9D6B188E4B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576930"/>
              </p:ext>
            </p:extLst>
          </p:nvPr>
        </p:nvGraphicFramePr>
        <p:xfrm>
          <a:off x="8603055" y="1596048"/>
          <a:ext cx="2895972" cy="671196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636486">
                  <a:extLst>
                    <a:ext uri="{9D8B030D-6E8A-4147-A177-3AD203B41FA5}">
                      <a16:colId xmlns:a16="http://schemas.microsoft.com/office/drawing/2014/main" val="587324354"/>
                    </a:ext>
                  </a:extLst>
                </a:gridCol>
                <a:gridCol w="498923">
                  <a:extLst>
                    <a:ext uri="{9D8B030D-6E8A-4147-A177-3AD203B41FA5}">
                      <a16:colId xmlns:a16="http://schemas.microsoft.com/office/drawing/2014/main" val="1416377735"/>
                    </a:ext>
                  </a:extLst>
                </a:gridCol>
                <a:gridCol w="353459">
                  <a:extLst>
                    <a:ext uri="{9D8B030D-6E8A-4147-A177-3AD203B41FA5}">
                      <a16:colId xmlns:a16="http://schemas.microsoft.com/office/drawing/2014/main" val="1346309879"/>
                    </a:ext>
                  </a:extLst>
                </a:gridCol>
                <a:gridCol w="452828">
                  <a:extLst>
                    <a:ext uri="{9D8B030D-6E8A-4147-A177-3AD203B41FA5}">
                      <a16:colId xmlns:a16="http://schemas.microsoft.com/office/drawing/2014/main" val="352677519"/>
                    </a:ext>
                  </a:extLst>
                </a:gridCol>
                <a:gridCol w="469212">
                  <a:extLst>
                    <a:ext uri="{9D8B030D-6E8A-4147-A177-3AD203B41FA5}">
                      <a16:colId xmlns:a16="http://schemas.microsoft.com/office/drawing/2014/main" val="3758015445"/>
                    </a:ext>
                  </a:extLst>
                </a:gridCol>
                <a:gridCol w="485064">
                  <a:extLst>
                    <a:ext uri="{9D8B030D-6E8A-4147-A177-3AD203B41FA5}">
                      <a16:colId xmlns:a16="http://schemas.microsoft.com/office/drawing/2014/main" val="1415737186"/>
                    </a:ext>
                  </a:extLst>
                </a:gridCol>
              </a:tblGrid>
              <a:tr h="335598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700" b="1" dirty="0" err="1">
                          <a:effectLst/>
                        </a:rPr>
                        <a:t>Deliverer</a:t>
                      </a:r>
                      <a:endParaRPr lang="it-IT" sz="700" b="1" dirty="0">
                        <a:effectLst/>
                      </a:endParaRPr>
                    </a:p>
                  </a:txBody>
                  <a:tcPr marL="39346" marR="39346" marT="19673" marB="19673" anchor="ctr">
                    <a:solidFill>
                      <a:srgbClr val="004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700" b="1" dirty="0" err="1">
                          <a:effectLst/>
                        </a:rPr>
                        <a:t>Receiver</a:t>
                      </a:r>
                      <a:endParaRPr lang="it-IT" sz="700" b="1" dirty="0">
                        <a:effectLst/>
                      </a:endParaRPr>
                    </a:p>
                  </a:txBody>
                  <a:tcPr marL="39346" marR="39346" marT="19673" marB="19673" anchor="ctr">
                    <a:solidFill>
                      <a:srgbClr val="004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700" b="1" dirty="0" err="1">
                          <a:effectLst/>
                        </a:rPr>
                        <a:t>Sett</a:t>
                      </a:r>
                      <a:r>
                        <a:rPr lang="it-IT" sz="700" b="1" dirty="0">
                          <a:effectLst/>
                        </a:rPr>
                        <a:t> Status</a:t>
                      </a:r>
                    </a:p>
                  </a:txBody>
                  <a:tcPr marL="39346" marR="39346" marT="19673" marB="19673" anchor="ctr">
                    <a:solidFill>
                      <a:srgbClr val="004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700" b="1" dirty="0" err="1">
                          <a:effectLst/>
                        </a:rPr>
                        <a:t>financial</a:t>
                      </a:r>
                      <a:r>
                        <a:rPr lang="it-IT" sz="700" b="1" dirty="0">
                          <a:effectLst/>
                        </a:rPr>
                        <a:t> </a:t>
                      </a:r>
                      <a:r>
                        <a:rPr lang="it-IT" sz="700" b="1" dirty="0" err="1">
                          <a:effectLst/>
                        </a:rPr>
                        <a:t>instr</a:t>
                      </a:r>
                      <a:r>
                        <a:rPr lang="it-IT" sz="700" b="1" dirty="0">
                          <a:effectLst/>
                        </a:rPr>
                        <a:t> </a:t>
                      </a:r>
                      <a:r>
                        <a:rPr lang="it-IT" sz="700" b="1" dirty="0" err="1">
                          <a:effectLst/>
                        </a:rPr>
                        <a:t>type</a:t>
                      </a:r>
                      <a:endParaRPr lang="it-IT" sz="700" b="1" dirty="0">
                        <a:effectLst/>
                      </a:endParaRPr>
                    </a:p>
                  </a:txBody>
                  <a:tcPr marL="39346" marR="39346" marT="19673" marB="19673" anchor="ctr">
                    <a:solidFill>
                      <a:srgbClr val="004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700" b="1" dirty="0">
                          <a:effectLst/>
                        </a:rPr>
                        <a:t>ETF </a:t>
                      </a:r>
                      <a:r>
                        <a:rPr lang="it-IT" sz="700" b="1" dirty="0" err="1">
                          <a:effectLst/>
                        </a:rPr>
                        <a:t>indicator</a:t>
                      </a:r>
                      <a:endParaRPr lang="it-IT" sz="700" b="1" dirty="0">
                        <a:effectLst/>
                      </a:endParaRPr>
                    </a:p>
                  </a:txBody>
                  <a:tcPr marL="39346" marR="39346" marT="19673" marB="19673" anchor="ctr">
                    <a:solidFill>
                      <a:srgbClr val="004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700" b="1" dirty="0" err="1">
                          <a:effectLst/>
                        </a:rPr>
                        <a:t>Amount</a:t>
                      </a:r>
                      <a:endParaRPr lang="it-IT" sz="700" b="1" dirty="0">
                        <a:effectLst/>
                      </a:endParaRPr>
                    </a:p>
                  </a:txBody>
                  <a:tcPr marL="39346" marR="39346" marT="19673" marB="19673" anchor="ctr">
                    <a:solidFill>
                      <a:srgbClr val="004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706131"/>
                  </a:ext>
                </a:extLst>
              </a:tr>
              <a:tr h="335598">
                <a:tc>
                  <a:txBody>
                    <a:bodyPr/>
                    <a:lstStyle/>
                    <a:p>
                      <a:pPr marL="0" marR="0" lvl="0" indent="0" algn="ctr" defTabSz="91443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700" b="1" dirty="0">
                          <a:effectLst/>
                        </a:rPr>
                        <a:t>Net Venture</a:t>
                      </a:r>
                    </a:p>
                  </a:txBody>
                  <a:tcPr marL="39346" marR="39346" marT="19673" marB="19673" anchor="ctr"/>
                </a:tc>
                <a:tc>
                  <a:txBody>
                    <a:bodyPr/>
                    <a:lstStyle/>
                    <a:p>
                      <a:pPr marL="0" marR="0" lvl="0" indent="0" algn="ctr" defTabSz="91443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700" b="1" dirty="0">
                          <a:effectLst/>
                        </a:rPr>
                        <a:t>Monte Titoli</a:t>
                      </a:r>
                    </a:p>
                  </a:txBody>
                  <a:tcPr marL="39346" marR="39346" marT="19673" marB="1967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700" b="1" dirty="0" err="1">
                          <a:effectLst/>
                        </a:rPr>
                        <a:t>S</a:t>
                      </a:r>
                      <a:endParaRPr lang="it-IT" sz="700" b="1" dirty="0">
                        <a:effectLst/>
                      </a:endParaRPr>
                    </a:p>
                  </a:txBody>
                  <a:tcPr marL="39346" marR="39346" marT="19673" marB="1967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700" b="1" dirty="0">
                          <a:effectLst/>
                        </a:rPr>
                        <a:t>Corp. Bonds</a:t>
                      </a:r>
                    </a:p>
                  </a:txBody>
                  <a:tcPr marL="39346" marR="39346" marT="19673" marB="1967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700" b="1" dirty="0">
                          <a:effectLst/>
                        </a:rPr>
                        <a:t>0</a:t>
                      </a:r>
                    </a:p>
                  </a:txBody>
                  <a:tcPr marL="39346" marR="39346" marT="19673" marB="1967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700" b="1" dirty="0">
                          <a:effectLst/>
                        </a:rPr>
                        <a:t>10000</a:t>
                      </a:r>
                    </a:p>
                  </a:txBody>
                  <a:tcPr marL="39346" marR="39346" marT="19673" marB="19673" anchor="ctr"/>
                </a:tc>
                <a:extLst>
                  <a:ext uri="{0D108BD9-81ED-4DB2-BD59-A6C34878D82A}">
                    <a16:rowId xmlns:a16="http://schemas.microsoft.com/office/drawing/2014/main" val="355142852"/>
                  </a:ext>
                </a:extLst>
              </a:tr>
            </a:tbl>
          </a:graphicData>
        </a:graphic>
      </p:graphicFrame>
      <p:sp>
        <p:nvSpPr>
          <p:cNvPr id="24" name="Arrow: Down 23">
            <a:extLst>
              <a:ext uri="{FF2B5EF4-FFF2-40B4-BE49-F238E27FC236}">
                <a16:creationId xmlns:a16="http://schemas.microsoft.com/office/drawing/2014/main" id="{2918F91E-9921-77CB-A2DB-BD971D86A934}"/>
              </a:ext>
            </a:extLst>
          </p:cNvPr>
          <p:cNvSpPr/>
          <p:nvPr/>
        </p:nvSpPr>
        <p:spPr>
          <a:xfrm>
            <a:off x="10068251" y="2497603"/>
            <a:ext cx="174115" cy="38315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8B364FB3-E2E3-F596-22A1-9A1761280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6134" y="3112936"/>
            <a:ext cx="1945393" cy="493607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73F6443D-61D5-D916-52BA-20887FF6946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688" t="12672" r="5444" b="6785"/>
          <a:stretch/>
        </p:blipFill>
        <p:spPr>
          <a:xfrm>
            <a:off x="8118476" y="4682554"/>
            <a:ext cx="1859056" cy="1684935"/>
          </a:xfrm>
          <a:prstGeom prst="rect">
            <a:avLst/>
          </a:prstGeom>
        </p:spPr>
      </p:pic>
      <p:sp>
        <p:nvSpPr>
          <p:cNvPr id="27" name="Arrow: Down 24">
            <a:extLst>
              <a:ext uri="{FF2B5EF4-FFF2-40B4-BE49-F238E27FC236}">
                <a16:creationId xmlns:a16="http://schemas.microsoft.com/office/drawing/2014/main" id="{DD18D295-A7FE-DC61-BFAF-8ACD4DC1F957}"/>
              </a:ext>
            </a:extLst>
          </p:cNvPr>
          <p:cNvSpPr/>
          <p:nvPr/>
        </p:nvSpPr>
        <p:spPr>
          <a:xfrm>
            <a:off x="10056348" y="3734639"/>
            <a:ext cx="174115" cy="38315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1044627A-1E52-412C-B6DA-70B5BDB9C1C7}"/>
              </a:ext>
            </a:extLst>
          </p:cNvPr>
          <p:cNvSpPr/>
          <p:nvPr/>
        </p:nvSpPr>
        <p:spPr>
          <a:xfrm>
            <a:off x="9503931" y="4247466"/>
            <a:ext cx="1326821" cy="3831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004082"/>
              </a:buClr>
            </a:pPr>
            <a:r>
              <a:rPr lang="it-IT" b="1" dirty="0">
                <a:solidFill>
                  <a:schemeClr val="tx2"/>
                </a:solidFill>
              </a:rPr>
              <a:t>468 </a:t>
            </a:r>
            <a:r>
              <a:rPr lang="it-IT" b="1" dirty="0" err="1">
                <a:solidFill>
                  <a:schemeClr val="tx2"/>
                </a:solidFill>
              </a:rPr>
              <a:t>graphs</a:t>
            </a:r>
            <a:endParaRPr lang="it-IT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41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99000"/>
    </mc:Choice>
    <mc:Fallback xmlns="">
      <p:transition spd="slow" advTm="86399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18144D-858C-46B8-B8BB-F56068A9B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Central nodes - most frequent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F569D23-9608-435B-FAD1-25EED3E7FBDC}"/>
              </a:ext>
            </a:extLst>
          </p:cNvPr>
          <p:cNvSpPr/>
          <p:nvPr/>
        </p:nvSpPr>
        <p:spPr>
          <a:xfrm>
            <a:off x="0" y="0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43205111-31EC-0193-1FBD-A190331C0A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033304" y="1764703"/>
            <a:ext cx="4456739" cy="3416048"/>
          </a:xfr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C4032AF8-D55A-6C0D-729A-AA6E014BA107}"/>
              </a:ext>
            </a:extLst>
          </p:cNvPr>
          <p:cNvSpPr/>
          <p:nvPr/>
        </p:nvSpPr>
        <p:spPr>
          <a:xfrm>
            <a:off x="0" y="6386945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68EB3464-BB23-701E-0DCD-2AD3B1FBC4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3833"/>
          <a:stretch/>
        </p:blipFill>
        <p:spPr>
          <a:xfrm>
            <a:off x="5438670" y="6386945"/>
            <a:ext cx="1314660" cy="507425"/>
          </a:xfrm>
          <a:prstGeom prst="rect">
            <a:avLst/>
          </a:prstGeom>
        </p:spPr>
      </p:pic>
      <p:sp>
        <p:nvSpPr>
          <p:cNvPr id="12" name="Segnaposto data 2">
            <a:extLst>
              <a:ext uri="{FF2B5EF4-FFF2-40B4-BE49-F238E27FC236}">
                <a16:creationId xmlns:a16="http://schemas.microsoft.com/office/drawing/2014/main" id="{9074957F-AAA8-69E6-1BB1-7D9CB5FD28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it-IT">
                <a:solidFill>
                  <a:schemeClr val="bg1"/>
                </a:solidFill>
              </a:rPr>
              <a:t>Andrea Ierardi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18" name="Segnaposto contenuto 8">
            <a:extLst>
              <a:ext uri="{FF2B5EF4-FFF2-40B4-BE49-F238E27FC236}">
                <a16:creationId xmlns:a16="http://schemas.microsoft.com/office/drawing/2014/main" id="{8B9892F4-C2EB-CAD9-FC36-5344EE525AD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934794" y="1827626"/>
            <a:ext cx="4456739" cy="3381080"/>
          </a:xfrm>
          <a:prstGeom prst="rect">
            <a:avLst/>
          </a:prstGeom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E7A1D9CA-A214-AFDB-7C9B-39DA1CCB1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| </a:t>
            </a:r>
            <a:fld id="{5F749EAA-A109-7F46-AD23-F80BC68705B7}" type="slidenum">
              <a:rPr lang="en-US" smtClean="0">
                <a:solidFill>
                  <a:schemeClr val="bg1"/>
                </a:solidFill>
              </a:rPr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9117ECF-968F-B264-269A-939F4AFFBE4D}"/>
              </a:ext>
            </a:extLst>
          </p:cNvPr>
          <p:cNvSpPr/>
          <p:nvPr/>
        </p:nvSpPr>
        <p:spPr>
          <a:xfrm>
            <a:off x="2017336" y="1506152"/>
            <a:ext cx="2488676" cy="258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Cumulative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C312025D-D38B-F864-E91D-695851EDAF4C}"/>
              </a:ext>
            </a:extLst>
          </p:cNvPr>
          <p:cNvSpPr/>
          <p:nvPr/>
        </p:nvSpPr>
        <p:spPr>
          <a:xfrm>
            <a:off x="8231171" y="1506152"/>
            <a:ext cx="2488676" cy="258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Non-Cumulative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5D1DD382-2ACE-2FD1-8EEB-72793E6C1D8C}"/>
              </a:ext>
            </a:extLst>
          </p:cNvPr>
          <p:cNvSpPr txBox="1">
            <a:spLocks/>
          </p:cNvSpPr>
          <p:nvPr/>
        </p:nvSpPr>
        <p:spPr>
          <a:xfrm>
            <a:off x="438360" y="5339135"/>
            <a:ext cx="10587362" cy="924505"/>
          </a:xfrm>
        </p:spPr>
        <p:txBody>
          <a:bodyPr>
            <a:noAutofit/>
          </a:bodyPr>
          <a:lstStyle>
            <a:lvl1pPr marL="342913" indent="-342913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rgbClr val="79D100"/>
              </a:buClr>
              <a:defRPr sz="1401" b="0" kern="120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1pPr>
            <a:lvl2pPr marL="228609" indent="-228609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2pPr>
            <a:lvl3pPr marL="419116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3pPr>
            <a:lvl4pPr marL="611209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4pPr>
            <a:lvl5pPr marL="803304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5pPr>
            <a:lvl6pPr marL="996734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tx1"/>
              </a:buClr>
              <a:buSzPct val="110000"/>
              <a:buFont typeface="Lucida Grande"/>
              <a:buChar char="­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188765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accent1"/>
              </a:buClr>
              <a:buSzPct val="110000"/>
              <a:buFont typeface="Lucida Grande"/>
              <a:buChar char="­"/>
              <a:defRPr sz="11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129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45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2"/>
                </a:solidFill>
              </a:rPr>
              <a:t>Cassa Compensazione e Garanzia (CC&amp;G) protects contracting parties against default risk</a:t>
            </a:r>
          </a:p>
          <a:p>
            <a:pPr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2"/>
                </a:solidFill>
              </a:rPr>
              <a:t>CC&amp;G has a high centrality because is deputed to clearing and netting </a:t>
            </a:r>
          </a:p>
        </p:txBody>
      </p:sp>
    </p:spTree>
    <p:extLst>
      <p:ext uri="{BB962C8B-B14F-4D97-AF65-F5344CB8AC3E}">
        <p14:creationId xmlns:p14="http://schemas.microsoft.com/office/powerpoint/2010/main" val="5133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99000"/>
    </mc:Choice>
    <mc:Fallback xmlns="">
      <p:transition spd="slow" advTm="86399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18144D-858C-46B8-B8BB-F56068A9B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Central nodes - ranking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F569D23-9608-435B-FAD1-25EED3E7FBDC}"/>
              </a:ext>
            </a:extLst>
          </p:cNvPr>
          <p:cNvSpPr/>
          <p:nvPr/>
        </p:nvSpPr>
        <p:spPr>
          <a:xfrm>
            <a:off x="0" y="0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EDBE81F5-AE99-0F9E-1694-891336FF0FA9}"/>
              </a:ext>
            </a:extLst>
          </p:cNvPr>
          <p:cNvSpPr/>
          <p:nvPr/>
        </p:nvSpPr>
        <p:spPr>
          <a:xfrm>
            <a:off x="0" y="6386945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9" name="Elemento grafico 28">
            <a:extLst>
              <a:ext uri="{FF2B5EF4-FFF2-40B4-BE49-F238E27FC236}">
                <a16:creationId xmlns:a16="http://schemas.microsoft.com/office/drawing/2014/main" id="{C4DED7EE-CA5A-A6F2-7B6F-F183A13640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833"/>
          <a:stretch/>
        </p:blipFill>
        <p:spPr>
          <a:xfrm>
            <a:off x="5438670" y="6386945"/>
            <a:ext cx="1314660" cy="507425"/>
          </a:xfrm>
          <a:prstGeom prst="rect">
            <a:avLst/>
          </a:prstGeom>
        </p:spPr>
      </p:pic>
      <p:sp>
        <p:nvSpPr>
          <p:cNvPr id="30" name="Segnaposto data 2">
            <a:extLst>
              <a:ext uri="{FF2B5EF4-FFF2-40B4-BE49-F238E27FC236}">
                <a16:creationId xmlns:a16="http://schemas.microsoft.com/office/drawing/2014/main" id="{1F921E39-E86E-24A2-B4E9-BC29C78358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it-IT">
                <a:solidFill>
                  <a:schemeClr val="bg1"/>
                </a:solidFill>
              </a:rPr>
              <a:t>Andrea Ierardi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0AE7AD2D-BCAC-70DE-AE64-4C6B035D89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3005" y="2035768"/>
            <a:ext cx="5452132" cy="2755826"/>
          </a:xfrm>
          <a:prstGeom prst="rect">
            <a:avLst/>
          </a:prstGeom>
        </p:spPr>
      </p:pic>
      <p:pic>
        <p:nvPicPr>
          <p:cNvPr id="35" name="Segnaposto contenuto 8">
            <a:extLst>
              <a:ext uri="{FF2B5EF4-FFF2-40B4-BE49-F238E27FC236}">
                <a16:creationId xmlns:a16="http://schemas.microsoft.com/office/drawing/2014/main" id="{4A0AF478-5F87-B588-290D-3D7AB7DAA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rcRect/>
          <a:stretch/>
        </p:blipFill>
        <p:spPr>
          <a:xfrm>
            <a:off x="1184536" y="2038801"/>
            <a:ext cx="5079104" cy="2749761"/>
          </a:xfrm>
          <a:prstGeom prst="rect">
            <a:avLst/>
          </a:prstGeom>
        </p:spPr>
      </p:pic>
      <p:sp>
        <p:nvSpPr>
          <p:cNvPr id="36" name="Segnaposto numero diapositiva 5">
            <a:extLst>
              <a:ext uri="{FF2B5EF4-FFF2-40B4-BE49-F238E27FC236}">
                <a16:creationId xmlns:a16="http://schemas.microsoft.com/office/drawing/2014/main" id="{FF66ADD1-ECA6-7360-71D0-12F3BF484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| </a:t>
            </a:r>
            <a:fld id="{5F749EAA-A109-7F46-AD23-F80BC68705B7}" type="slidenum">
              <a:rPr lang="en-US" smtClean="0">
                <a:solidFill>
                  <a:schemeClr val="bg1"/>
                </a:solidFill>
              </a:rPr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51BD465B-41E5-4C09-E67D-679521544F9D}"/>
              </a:ext>
            </a:extLst>
          </p:cNvPr>
          <p:cNvSpPr txBox="1">
            <a:spLocks/>
          </p:cNvSpPr>
          <p:nvPr/>
        </p:nvSpPr>
        <p:spPr>
          <a:xfrm>
            <a:off x="438360" y="5019095"/>
            <a:ext cx="10587362" cy="1035097"/>
          </a:xfrm>
        </p:spPr>
        <p:txBody>
          <a:bodyPr>
            <a:noAutofit/>
          </a:bodyPr>
          <a:lstStyle>
            <a:lvl1pPr marL="342913" indent="-342913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rgbClr val="79D100"/>
              </a:buClr>
              <a:defRPr sz="1401" b="0" kern="120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1pPr>
            <a:lvl2pPr marL="228609" indent="-228609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2pPr>
            <a:lvl3pPr marL="419116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3pPr>
            <a:lvl4pPr marL="611209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4pPr>
            <a:lvl5pPr marL="803304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5pPr>
            <a:lvl6pPr marL="996734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tx1"/>
              </a:buClr>
              <a:buSzPct val="110000"/>
              <a:buFont typeface="Lucida Grande"/>
              <a:buChar char="­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188765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accent1"/>
              </a:buClr>
              <a:buSzPct val="110000"/>
              <a:buFont typeface="Lucida Grande"/>
              <a:buChar char="­"/>
              <a:defRPr sz="11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129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45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Cumulative networks show a stable ranking over time</a:t>
            </a:r>
          </a:p>
          <a:p>
            <a:pPr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Non-cumulative networks exhibit a non-stable pattern of firms’ positions over time</a:t>
            </a: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518DF4F5-8867-414B-54DD-401834F6909B}"/>
              </a:ext>
            </a:extLst>
          </p:cNvPr>
          <p:cNvSpPr/>
          <p:nvPr/>
        </p:nvSpPr>
        <p:spPr>
          <a:xfrm>
            <a:off x="2017336" y="1506152"/>
            <a:ext cx="2488676" cy="258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Cumulative</a:t>
            </a: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C0F69D4D-DD26-8103-05E7-F18EC58DBC7F}"/>
              </a:ext>
            </a:extLst>
          </p:cNvPr>
          <p:cNvSpPr/>
          <p:nvPr/>
        </p:nvSpPr>
        <p:spPr>
          <a:xfrm>
            <a:off x="8363146" y="1508407"/>
            <a:ext cx="2488676" cy="258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Non-Cumulative</a:t>
            </a:r>
          </a:p>
        </p:txBody>
      </p:sp>
    </p:spTree>
    <p:extLst>
      <p:ext uri="{BB962C8B-B14F-4D97-AF65-F5344CB8AC3E}">
        <p14:creationId xmlns:p14="http://schemas.microsoft.com/office/powerpoint/2010/main" val="35686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99000"/>
    </mc:Choice>
    <mc:Fallback xmlns="">
      <p:transition spd="slow" advTm="86399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18144D-858C-46B8-B8BB-F56068A9B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Scale free networks - degrees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F569D23-9608-435B-FAD1-25EED3E7FBDC}"/>
              </a:ext>
            </a:extLst>
          </p:cNvPr>
          <p:cNvSpPr/>
          <p:nvPr/>
        </p:nvSpPr>
        <p:spPr>
          <a:xfrm>
            <a:off x="0" y="0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EDBE81F5-AE99-0F9E-1694-891336FF0FA9}"/>
              </a:ext>
            </a:extLst>
          </p:cNvPr>
          <p:cNvSpPr/>
          <p:nvPr/>
        </p:nvSpPr>
        <p:spPr>
          <a:xfrm>
            <a:off x="0" y="6386945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9" name="Elemento grafico 28">
            <a:extLst>
              <a:ext uri="{FF2B5EF4-FFF2-40B4-BE49-F238E27FC236}">
                <a16:creationId xmlns:a16="http://schemas.microsoft.com/office/drawing/2014/main" id="{C4DED7EE-CA5A-A6F2-7B6F-F183A13640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833"/>
          <a:stretch/>
        </p:blipFill>
        <p:spPr>
          <a:xfrm>
            <a:off x="5438670" y="6386945"/>
            <a:ext cx="1314660" cy="507425"/>
          </a:xfrm>
          <a:prstGeom prst="rect">
            <a:avLst/>
          </a:prstGeom>
        </p:spPr>
      </p:pic>
      <p:sp>
        <p:nvSpPr>
          <p:cNvPr id="30" name="Segnaposto data 2">
            <a:extLst>
              <a:ext uri="{FF2B5EF4-FFF2-40B4-BE49-F238E27FC236}">
                <a16:creationId xmlns:a16="http://schemas.microsoft.com/office/drawing/2014/main" id="{1F921E39-E86E-24A2-B4E9-BC29C78358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it-IT">
                <a:solidFill>
                  <a:schemeClr val="bg1"/>
                </a:solidFill>
              </a:rPr>
              <a:t>Andrea Ierardi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0AE7AD2D-BCAC-70DE-AE64-4C6B035D898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375058" y="1858344"/>
            <a:ext cx="4978742" cy="2700185"/>
          </a:xfrm>
          <a:prstGeom prst="rect">
            <a:avLst/>
          </a:prstGeom>
        </p:spPr>
      </p:pic>
      <p:pic>
        <p:nvPicPr>
          <p:cNvPr id="35" name="Segnaposto contenuto 8">
            <a:extLst>
              <a:ext uri="{FF2B5EF4-FFF2-40B4-BE49-F238E27FC236}">
                <a16:creationId xmlns:a16="http://schemas.microsoft.com/office/drawing/2014/main" id="{4A0AF478-5F87-B588-290D-3D7AB7DAA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l="12369"/>
          <a:stretch/>
        </p:blipFill>
        <p:spPr>
          <a:xfrm>
            <a:off x="649224" y="1870035"/>
            <a:ext cx="5081337" cy="2676802"/>
          </a:xfrm>
          <a:prstGeom prst="rect">
            <a:avLst/>
          </a:prstGeom>
        </p:spPr>
      </p:pic>
      <p:sp>
        <p:nvSpPr>
          <p:cNvPr id="21" name="Segnaposto numero diapositiva 5">
            <a:extLst>
              <a:ext uri="{FF2B5EF4-FFF2-40B4-BE49-F238E27FC236}">
                <a16:creationId xmlns:a16="http://schemas.microsoft.com/office/drawing/2014/main" id="{9E607BD4-40B0-95F1-F646-D96D16C35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| </a:t>
            </a:r>
            <a:fld id="{5F749EAA-A109-7F46-AD23-F80BC68705B7}" type="slidenum">
              <a:rPr lang="en-US" smtClean="0">
                <a:solidFill>
                  <a:schemeClr val="bg1"/>
                </a:solidFill>
              </a:rPr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7CD9EDB1-1D49-CCA6-7E19-4D0580E35842}"/>
              </a:ext>
            </a:extLst>
          </p:cNvPr>
          <p:cNvSpPr/>
          <p:nvPr/>
        </p:nvSpPr>
        <p:spPr>
          <a:xfrm>
            <a:off x="2337062" y="1541597"/>
            <a:ext cx="2488676" cy="258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Cumulative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B97FD17F-981B-EEDA-F7BD-0698B10497BC}"/>
              </a:ext>
            </a:extLst>
          </p:cNvPr>
          <p:cNvSpPr/>
          <p:nvPr/>
        </p:nvSpPr>
        <p:spPr>
          <a:xfrm>
            <a:off x="7878192" y="1561412"/>
            <a:ext cx="2488676" cy="258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Non-Cumulative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11A4D8B-87FA-B700-15BB-73391490952F}"/>
              </a:ext>
            </a:extLst>
          </p:cNvPr>
          <p:cNvSpPr txBox="1">
            <a:spLocks/>
          </p:cNvSpPr>
          <p:nvPr/>
        </p:nvSpPr>
        <p:spPr>
          <a:xfrm>
            <a:off x="436880" y="4934972"/>
            <a:ext cx="10587362" cy="1604485"/>
          </a:xfrm>
        </p:spPr>
        <p:txBody>
          <a:bodyPr>
            <a:noAutofit/>
          </a:bodyPr>
          <a:lstStyle>
            <a:lvl1pPr marL="342913" indent="-342913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rgbClr val="79D100"/>
              </a:buClr>
              <a:defRPr sz="1401" b="0" kern="120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1pPr>
            <a:lvl2pPr marL="228609" indent="-228609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2pPr>
            <a:lvl3pPr marL="419116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3pPr>
            <a:lvl4pPr marL="611209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4pPr>
            <a:lvl5pPr marL="803304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5pPr>
            <a:lvl6pPr marL="996734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tx1"/>
              </a:buClr>
              <a:buSzPct val="110000"/>
              <a:buFont typeface="Lucida Grande"/>
              <a:buChar char="­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188765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accent1"/>
              </a:buClr>
              <a:buSzPct val="110000"/>
              <a:buFont typeface="Lucida Grande"/>
              <a:buChar char="­"/>
              <a:defRPr sz="11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129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45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Scale free networks follow Power law distribution.</a:t>
            </a:r>
          </a:p>
          <a:p>
            <a:pPr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Cumulative networks are mostly scale-free.</a:t>
            </a:r>
          </a:p>
          <a:p>
            <a:pPr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Non-cumulative are more non-scale-free with respect to cumulative.</a:t>
            </a:r>
          </a:p>
        </p:txBody>
      </p:sp>
    </p:spTree>
    <p:extLst>
      <p:ext uri="{BB962C8B-B14F-4D97-AF65-F5344CB8AC3E}">
        <p14:creationId xmlns:p14="http://schemas.microsoft.com/office/powerpoint/2010/main" val="331250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99000"/>
    </mc:Choice>
    <mc:Fallback xmlns="">
      <p:transition spd="slow" advTm="86399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18144D-858C-46B8-B8BB-F56068A9B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Non-Scale free - over time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F569D23-9608-435B-FAD1-25EED3E7FBDC}"/>
              </a:ext>
            </a:extLst>
          </p:cNvPr>
          <p:cNvSpPr/>
          <p:nvPr/>
        </p:nvSpPr>
        <p:spPr>
          <a:xfrm>
            <a:off x="0" y="0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EDBE81F5-AE99-0F9E-1694-891336FF0FA9}"/>
              </a:ext>
            </a:extLst>
          </p:cNvPr>
          <p:cNvSpPr/>
          <p:nvPr/>
        </p:nvSpPr>
        <p:spPr>
          <a:xfrm>
            <a:off x="0" y="6386945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9" name="Elemento grafico 28">
            <a:extLst>
              <a:ext uri="{FF2B5EF4-FFF2-40B4-BE49-F238E27FC236}">
                <a16:creationId xmlns:a16="http://schemas.microsoft.com/office/drawing/2014/main" id="{C4DED7EE-CA5A-A6F2-7B6F-F183A13640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833"/>
          <a:stretch/>
        </p:blipFill>
        <p:spPr>
          <a:xfrm>
            <a:off x="5438670" y="6386945"/>
            <a:ext cx="1314660" cy="507425"/>
          </a:xfrm>
          <a:prstGeom prst="rect">
            <a:avLst/>
          </a:prstGeom>
        </p:spPr>
      </p:pic>
      <p:sp>
        <p:nvSpPr>
          <p:cNvPr id="30" name="Segnaposto data 2">
            <a:extLst>
              <a:ext uri="{FF2B5EF4-FFF2-40B4-BE49-F238E27FC236}">
                <a16:creationId xmlns:a16="http://schemas.microsoft.com/office/drawing/2014/main" id="{1F921E39-E86E-24A2-B4E9-BC29C78358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it-IT">
                <a:solidFill>
                  <a:schemeClr val="bg1"/>
                </a:solidFill>
              </a:rPr>
              <a:t>Andrea Ierardi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0AE7AD2D-BCAC-70DE-AE64-4C6B035D898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693032" y="1826932"/>
            <a:ext cx="5009561" cy="2879646"/>
          </a:xfrm>
          <a:prstGeom prst="rect">
            <a:avLst/>
          </a:prstGeom>
        </p:spPr>
      </p:pic>
      <p:pic>
        <p:nvPicPr>
          <p:cNvPr id="35" name="Segnaposto contenuto 8">
            <a:extLst>
              <a:ext uri="{FF2B5EF4-FFF2-40B4-BE49-F238E27FC236}">
                <a16:creationId xmlns:a16="http://schemas.microsoft.com/office/drawing/2014/main" id="{4A0AF478-5F87-B588-290D-3D7AB7DAA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rcRect/>
          <a:stretch/>
        </p:blipFill>
        <p:spPr>
          <a:xfrm>
            <a:off x="626132" y="1773620"/>
            <a:ext cx="5009562" cy="2895491"/>
          </a:xfrm>
          <a:prstGeom prst="rect">
            <a:avLst/>
          </a:prstGeom>
        </p:spPr>
      </p:pic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EAD1FF35-594E-6297-2663-68AD608E7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| </a:t>
            </a:r>
            <a:fld id="{5F749EAA-A109-7F46-AD23-F80BC68705B7}" type="slidenum">
              <a:rPr lang="en-US" smtClean="0">
                <a:solidFill>
                  <a:schemeClr val="bg1"/>
                </a:solidFill>
              </a:rPr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E7F0E1B8-106A-3101-5AE1-ECD90D980C9F}"/>
              </a:ext>
            </a:extLst>
          </p:cNvPr>
          <p:cNvSpPr/>
          <p:nvPr/>
        </p:nvSpPr>
        <p:spPr>
          <a:xfrm>
            <a:off x="2017336" y="1506152"/>
            <a:ext cx="2488676" cy="258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Cumulative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070BF5DC-0552-EAB3-75C1-59A0DA7C53EE}"/>
              </a:ext>
            </a:extLst>
          </p:cNvPr>
          <p:cNvSpPr/>
          <p:nvPr/>
        </p:nvSpPr>
        <p:spPr>
          <a:xfrm>
            <a:off x="8363146" y="1508407"/>
            <a:ext cx="2488676" cy="258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Non-Cumulative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68C3D85B-8AAA-335E-A7C1-A4C57D1E2CA5}"/>
              </a:ext>
            </a:extLst>
          </p:cNvPr>
          <p:cNvSpPr txBox="1">
            <a:spLocks/>
          </p:cNvSpPr>
          <p:nvPr/>
        </p:nvSpPr>
        <p:spPr>
          <a:xfrm>
            <a:off x="436879" y="4797813"/>
            <a:ext cx="11082675" cy="1228728"/>
          </a:xfrm>
        </p:spPr>
        <p:txBody>
          <a:bodyPr>
            <a:noAutofit/>
          </a:bodyPr>
          <a:lstStyle>
            <a:lvl1pPr marL="342913" indent="-342913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rgbClr val="79D100"/>
              </a:buClr>
              <a:defRPr sz="1401" b="0" kern="120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1pPr>
            <a:lvl2pPr marL="228609" indent="-228609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2pPr>
            <a:lvl3pPr marL="419116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3pPr>
            <a:lvl4pPr marL="611209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4pPr>
            <a:lvl5pPr marL="803304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5pPr>
            <a:lvl6pPr marL="996734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tx1"/>
              </a:buClr>
              <a:buSzPct val="110000"/>
              <a:buFont typeface="Lucida Grande"/>
              <a:buChar char="­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188765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accent1"/>
              </a:buClr>
              <a:buSzPct val="110000"/>
              <a:buFont typeface="Lucida Grande"/>
              <a:buChar char="­"/>
              <a:defRPr sz="11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129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45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In cumulative networks as the number of nodes and links increases, the number of non-scale-free networks decreases.</a:t>
            </a:r>
          </a:p>
          <a:p>
            <a:pPr>
              <a:buClr>
                <a:srgbClr val="00408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Non-cumulative networks does not show any pattern over time.</a:t>
            </a:r>
          </a:p>
        </p:txBody>
      </p:sp>
    </p:spTree>
    <p:extLst>
      <p:ext uri="{BB962C8B-B14F-4D97-AF65-F5344CB8AC3E}">
        <p14:creationId xmlns:p14="http://schemas.microsoft.com/office/powerpoint/2010/main" val="108141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99000"/>
    </mc:Choice>
    <mc:Fallback xmlns="">
      <p:transition spd="slow" advTm="86399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18144D-858C-46B8-B8BB-F56068A9B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Node deletion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F569D23-9608-435B-FAD1-25EED3E7FBDC}"/>
              </a:ext>
            </a:extLst>
          </p:cNvPr>
          <p:cNvSpPr/>
          <p:nvPr/>
        </p:nvSpPr>
        <p:spPr>
          <a:xfrm>
            <a:off x="0" y="0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C4AAA91C-672C-3696-B139-CDF2CAB578C6}"/>
              </a:ext>
            </a:extLst>
          </p:cNvPr>
          <p:cNvSpPr/>
          <p:nvPr/>
        </p:nvSpPr>
        <p:spPr>
          <a:xfrm>
            <a:off x="0" y="6386945"/>
            <a:ext cx="12192000" cy="471055"/>
          </a:xfrm>
          <a:prstGeom prst="rect">
            <a:avLst/>
          </a:prstGeom>
          <a:solidFill>
            <a:srgbClr val="0040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65B6F3B7-648B-21F6-D1A4-5C07978B6D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833"/>
          <a:stretch/>
        </p:blipFill>
        <p:spPr>
          <a:xfrm>
            <a:off x="5438670" y="6386945"/>
            <a:ext cx="1314660" cy="507425"/>
          </a:xfrm>
          <a:prstGeom prst="rect">
            <a:avLst/>
          </a:prstGeom>
        </p:spPr>
      </p:pic>
      <p:sp>
        <p:nvSpPr>
          <p:cNvPr id="12" name="Segnaposto data 2">
            <a:extLst>
              <a:ext uri="{FF2B5EF4-FFF2-40B4-BE49-F238E27FC236}">
                <a16:creationId xmlns:a16="http://schemas.microsoft.com/office/drawing/2014/main" id="{F86E8D65-7E1A-6649-FAD3-5378D1AADE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it-IT">
                <a:solidFill>
                  <a:schemeClr val="bg1"/>
                </a:solidFill>
              </a:rPr>
              <a:t>Andrea Ierardi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Segnaposto numero diapositiva 5">
            <a:extLst>
              <a:ext uri="{FF2B5EF4-FFF2-40B4-BE49-F238E27FC236}">
                <a16:creationId xmlns:a16="http://schemas.microsoft.com/office/drawing/2014/main" id="{35A98646-8ABC-EA6E-5E17-44DD51615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| </a:t>
            </a:r>
            <a:fld id="{5F749EAA-A109-7F46-AD23-F80BC68705B7}" type="slidenum">
              <a:rPr lang="en-US" smtClean="0">
                <a:solidFill>
                  <a:schemeClr val="bg1"/>
                </a:solidFill>
              </a:rPr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D6CDCE7A-8F69-BB59-173A-FA0D94BA12C7}"/>
              </a:ext>
            </a:extLst>
          </p:cNvPr>
          <p:cNvSpPr txBox="1">
            <a:spLocks/>
          </p:cNvSpPr>
          <p:nvPr/>
        </p:nvSpPr>
        <p:spPr>
          <a:xfrm>
            <a:off x="479706" y="1794756"/>
            <a:ext cx="10874094" cy="4320480"/>
          </a:xfrm>
        </p:spPr>
        <p:txBody>
          <a:bodyPr>
            <a:noAutofit/>
          </a:bodyPr>
          <a:lstStyle>
            <a:lvl1pPr marL="342913" indent="-342913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rgbClr val="79D100"/>
              </a:buClr>
              <a:defRPr sz="1401" b="0" kern="120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1pPr>
            <a:lvl2pPr marL="228609" indent="-228609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2pPr>
            <a:lvl3pPr marL="419116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3pPr>
            <a:lvl4pPr marL="611209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4pPr>
            <a:lvl5pPr marL="803304" indent="-190507" algn="l" rtl="0" eaLnBrk="1" fontAlgn="base" hangingPunct="1">
              <a:spcBef>
                <a:spcPct val="0"/>
              </a:spcBef>
              <a:spcAft>
                <a:spcPts val="1001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  <a:defRPr sz="1200" b="0" kern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defRPr>
            </a:lvl5pPr>
            <a:lvl6pPr marL="996734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tx1"/>
              </a:buClr>
              <a:buSzPct val="110000"/>
              <a:buFont typeface="Lucida Grande"/>
              <a:buChar char="­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188765" indent="-192033" algn="l" defTabSz="914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Clr>
                <a:schemeClr val="accent1"/>
              </a:buClr>
              <a:buSzPct val="110000"/>
              <a:buFont typeface="Lucida Grande"/>
              <a:buChar char="­"/>
              <a:defRPr sz="11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129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45" indent="-228609" algn="l" defTabSz="9144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Clr>
                <a:srgbClr val="004082"/>
              </a:buClr>
            </a:pPr>
            <a:r>
              <a:rPr lang="en-US" sz="1600" dirty="0">
                <a:solidFill>
                  <a:schemeClr val="tx2"/>
                </a:solidFill>
                <a:cs typeface="Verdana" panose="020B0604030504040204" pitchFamily="34" charset="0"/>
              </a:rPr>
              <a:t>Different node deletion approaches are applied:</a:t>
            </a:r>
          </a:p>
          <a:p>
            <a:pPr marL="554046" lvl="3" indent="-285750"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4082"/>
                </a:solidFill>
                <a:cs typeface="Verdana" panose="020B0604030504040204" pitchFamily="34" charset="0"/>
              </a:rPr>
              <a:t>Random node deletion</a:t>
            </a:r>
            <a:r>
              <a:rPr lang="en-US" sz="1600" dirty="0">
                <a:solidFill>
                  <a:srgbClr val="06262D"/>
                </a:solidFill>
                <a:cs typeface="Verdana" panose="020B0604030504040204" pitchFamily="34" charset="0"/>
              </a:rPr>
              <a:t>: </a:t>
            </a:r>
            <a:r>
              <a:rPr lang="en-US" sz="1600" dirty="0">
                <a:solidFill>
                  <a:schemeClr val="tx2"/>
                </a:solidFill>
                <a:cs typeface="Verdana" panose="020B0604030504040204" pitchFamily="34" charset="0"/>
              </a:rPr>
              <a:t>a node is deleted randomly from the network</a:t>
            </a:r>
          </a:p>
          <a:p>
            <a:pPr marL="554046" lvl="3" indent="-285750"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4082"/>
                </a:solidFill>
                <a:cs typeface="Verdana" panose="020B0604030504040204" pitchFamily="34" charset="0"/>
              </a:rPr>
              <a:t>Localized node deletion</a:t>
            </a:r>
            <a:r>
              <a:rPr lang="en-US" sz="1600" dirty="0">
                <a:solidFill>
                  <a:srgbClr val="06262D"/>
                </a:solidFill>
                <a:cs typeface="Verdana" panose="020B0604030504040204" pitchFamily="34" charset="0"/>
              </a:rPr>
              <a:t>: </a:t>
            </a:r>
            <a:r>
              <a:rPr lang="en-US" sz="1600" dirty="0">
                <a:solidFill>
                  <a:schemeClr val="tx2"/>
                </a:solidFill>
                <a:cs typeface="Verdana" panose="020B0604030504040204" pitchFamily="34" charset="0"/>
              </a:rPr>
              <a:t>a deletion of a precisely selected node</a:t>
            </a:r>
          </a:p>
          <a:p>
            <a:pPr marL="0" indent="0">
              <a:spcAft>
                <a:spcPts val="1200"/>
              </a:spcAft>
              <a:buClr>
                <a:srgbClr val="004082"/>
              </a:buClr>
            </a:pPr>
            <a:endParaRPr lang="en-US" sz="1600" dirty="0">
              <a:solidFill>
                <a:schemeClr val="tx2"/>
              </a:solidFill>
              <a:cs typeface="Verdana" panose="020B0604030504040204" pitchFamily="34" charset="0"/>
            </a:endParaRPr>
          </a:p>
          <a:p>
            <a:pPr marL="0" indent="0">
              <a:spcAft>
                <a:spcPts val="1200"/>
              </a:spcAft>
              <a:buClr>
                <a:srgbClr val="004082"/>
              </a:buClr>
            </a:pPr>
            <a:r>
              <a:rPr lang="en-US" sz="1600" dirty="0">
                <a:solidFill>
                  <a:schemeClr val="tx2"/>
                </a:solidFill>
                <a:cs typeface="Verdana" panose="020B0604030504040204" pitchFamily="34" charset="0"/>
              </a:rPr>
              <a:t>We investigate if the structure of the network become divided into disconnected clusters after a node removal:</a:t>
            </a:r>
          </a:p>
          <a:p>
            <a:pPr marL="554046" lvl="3" indent="-285750"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cs typeface="Verdana" panose="020B0604030504040204" pitchFamily="34" charset="0"/>
              </a:rPr>
              <a:t>Networks present only one main weakly connected component</a:t>
            </a:r>
          </a:p>
          <a:p>
            <a:pPr marL="554046" lvl="3" indent="-285750"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cs typeface="Verdana" panose="020B0604030504040204" pitchFamily="34" charset="0"/>
              </a:rPr>
              <a:t>If after node deletion, the network results with more than one weakly connected components, then the network is considered altered.</a:t>
            </a:r>
          </a:p>
          <a:p>
            <a:pPr marL="554046" lvl="3" indent="-285750"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17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99000"/>
    </mc:Choice>
    <mc:Fallback xmlns="">
      <p:transition spd="slow" advTm="86399000"/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6642</TotalTime>
  <Words>975</Words>
  <Application>Microsoft Macintosh PowerPoint</Application>
  <PresentationFormat>Widescreen</PresentationFormat>
  <Paragraphs>192</Paragraphs>
  <Slides>18</Slides>
  <Notes>18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Font di sistema regolare</vt:lpstr>
      <vt:lpstr>Times New Roman</vt:lpstr>
      <vt:lpstr>Verdana</vt:lpstr>
      <vt:lpstr>Wingdings</vt:lpstr>
      <vt:lpstr>Tema di Office</vt:lpstr>
      <vt:lpstr>Presentazione standard di PowerPoint</vt:lpstr>
      <vt:lpstr>Objective </vt:lpstr>
      <vt:lpstr>Technologies</vt:lpstr>
      <vt:lpstr>Networks construction</vt:lpstr>
      <vt:lpstr>Central nodes - most frequent</vt:lpstr>
      <vt:lpstr>Central nodes - ranking</vt:lpstr>
      <vt:lpstr>Scale free networks - degrees</vt:lpstr>
      <vt:lpstr>Non-Scale free - over time</vt:lpstr>
      <vt:lpstr>Node deletion</vt:lpstr>
      <vt:lpstr>Node deletion - frequency</vt:lpstr>
      <vt:lpstr>Node deletion - size</vt:lpstr>
      <vt:lpstr>Node deletion - average shortest path</vt:lpstr>
      <vt:lpstr>Daily analysis</vt:lpstr>
      <vt:lpstr>Impact of Covid19</vt:lpstr>
      <vt:lpstr>Impact of BTP emissions</vt:lpstr>
      <vt:lpstr>Conclusions</vt:lpstr>
      <vt:lpstr>Future works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Andrea Ierardi</dc:creator>
  <cp:lastModifiedBy>Andrea Ierardi</cp:lastModifiedBy>
  <cp:revision>5</cp:revision>
  <dcterms:created xsi:type="dcterms:W3CDTF">2022-06-02T09:13:44Z</dcterms:created>
  <dcterms:modified xsi:type="dcterms:W3CDTF">2022-06-07T08:33:21Z</dcterms:modified>
</cp:coreProperties>
</file>